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Thin"/>
      <p:regular r:id="rId15"/>
      <p:bold r:id="rId16"/>
      <p:italic r:id="rId17"/>
      <p:boldItalic r:id="rId18"/>
    </p:embeddedFont>
    <p:embeddedFont>
      <p:font typeface="Maven Pro"/>
      <p:regular r:id="rId19"/>
      <p:bold r:id="rId20"/>
    </p:embeddedFont>
    <p:embeddedFont>
      <p:font typeface="Questrial"/>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Questrial-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Thin-regular.fntdata"/><Relationship Id="rId14" Type="http://schemas.openxmlformats.org/officeDocument/2006/relationships/slide" Target="slides/slide9.xml"/><Relationship Id="rId17" Type="http://schemas.openxmlformats.org/officeDocument/2006/relationships/font" Target="fonts/RobotoThin-italic.fntdata"/><Relationship Id="rId16" Type="http://schemas.openxmlformats.org/officeDocument/2006/relationships/font" Target="fonts/RobotoThin-bold.fntdata"/><Relationship Id="rId5" Type="http://schemas.openxmlformats.org/officeDocument/2006/relationships/notesMaster" Target="notesMasters/notesMaster1.xml"/><Relationship Id="rId19" Type="http://schemas.openxmlformats.org/officeDocument/2006/relationships/font" Target="fonts/MavenPro-regular.fntdata"/><Relationship Id="rId6" Type="http://schemas.openxmlformats.org/officeDocument/2006/relationships/slide" Target="slides/slide1.xml"/><Relationship Id="rId18" Type="http://schemas.openxmlformats.org/officeDocument/2006/relationships/font" Target="fonts/RobotoThin-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pi.census.gov/data/2016/acs/acs5?get=NAME,B19013_001E&amp;for=tract:*&amp;in=state:36&amp;in=county:085,005,081,061,047"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 name="Google Shape;58;p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 name="Google Shape;64;p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2" name="Google Shape;72;p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8" name="Google Shape;78;p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u="sng">
                <a:solidFill>
                  <a:schemeClr val="hlink"/>
                </a:solidFill>
                <a:hlinkClick r:id="rId2"/>
              </a:rPr>
              <a:t>https://api.census.gov/data/2016/acs/acs5?get=NAME,B19013_001E&amp;for=tract:*&amp;in=state:36&amp;in=county:085,005,081,061,047</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Bronx = Bronx County, Brooklyn = Kings County, Staten Island = Richmond County, Manhattan = New York County, Queens = Queens County</a:t>
            </a:r>
            <a:endParaRPr/>
          </a:p>
        </p:txBody>
      </p:sp>
      <p:sp>
        <p:nvSpPr>
          <p:cNvPr id="86" name="Google Shape;86;p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03200" lvl="0" marL="342900" rtl="0" algn="l">
              <a:lnSpc>
                <a:spcPct val="115000"/>
              </a:lnSpc>
              <a:spcBef>
                <a:spcPts val="0"/>
              </a:spcBef>
              <a:spcAft>
                <a:spcPts val="0"/>
              </a:spcAft>
              <a:buClr>
                <a:schemeClr val="dk1"/>
              </a:buClr>
              <a:buSzPts val="1000"/>
              <a:buChar char="•"/>
            </a:pPr>
            <a:r>
              <a:rPr lang="en" sz="1000">
                <a:solidFill>
                  <a:schemeClr val="dk1"/>
                </a:solidFill>
                <a:latin typeface="Calibri"/>
                <a:ea typeface="Calibri"/>
                <a:cs typeface="Calibri"/>
                <a:sym typeface="Calibri"/>
              </a:rPr>
              <a:t>Remove missing values, negative values</a:t>
            </a:r>
            <a:endParaRPr sz="1000">
              <a:solidFill>
                <a:schemeClr val="dk1"/>
              </a:solidFill>
              <a:latin typeface="Calibri"/>
              <a:ea typeface="Calibri"/>
              <a:cs typeface="Calibri"/>
              <a:sym typeface="Calibri"/>
            </a:endParaRPr>
          </a:p>
          <a:p>
            <a:pPr indent="-203200" lvl="0" marL="342900" rtl="0" algn="l">
              <a:lnSpc>
                <a:spcPct val="115000"/>
              </a:lnSpc>
              <a:spcBef>
                <a:spcPts val="640"/>
              </a:spcBef>
              <a:spcAft>
                <a:spcPts val="0"/>
              </a:spcAft>
              <a:buClr>
                <a:schemeClr val="dk1"/>
              </a:buClr>
              <a:buSzPts val="1000"/>
              <a:buChar char="•"/>
            </a:pPr>
            <a:r>
              <a:rPr lang="en" sz="1000">
                <a:solidFill>
                  <a:schemeClr val="dk1"/>
                </a:solidFill>
                <a:latin typeface="Calibri"/>
                <a:ea typeface="Calibri"/>
                <a:cs typeface="Calibri"/>
                <a:sym typeface="Calibri"/>
              </a:rPr>
              <a:t>Pick 10 typical complaints manually. Pick the most interesting one. </a:t>
            </a:r>
            <a:endParaRPr sz="1000">
              <a:solidFill>
                <a:schemeClr val="dk1"/>
              </a:solidFill>
              <a:latin typeface="Calibri"/>
              <a:ea typeface="Calibri"/>
              <a:cs typeface="Calibri"/>
              <a:sym typeface="Calibri"/>
            </a:endParaRPr>
          </a:p>
          <a:p>
            <a:pPr indent="-203200" lvl="0" marL="342900" rtl="0" algn="l">
              <a:lnSpc>
                <a:spcPct val="115000"/>
              </a:lnSpc>
              <a:spcBef>
                <a:spcPts val="640"/>
              </a:spcBef>
              <a:spcAft>
                <a:spcPts val="0"/>
              </a:spcAft>
              <a:buClr>
                <a:schemeClr val="dk1"/>
              </a:buClr>
              <a:buSzPts val="1000"/>
              <a:buFont typeface="Calibri"/>
              <a:buChar char="•"/>
            </a:pPr>
            <a:r>
              <a:rPr lang="en" sz="1000">
                <a:solidFill>
                  <a:schemeClr val="dk1"/>
                </a:solidFill>
                <a:latin typeface="Calibri"/>
                <a:ea typeface="Calibri"/>
                <a:cs typeface="Calibri"/>
                <a:sym typeface="Calibri"/>
              </a:rPr>
              <a:t>Use Moran’s i on PLUTO data to locate </a:t>
            </a:r>
            <a:endParaRPr sz="1000">
              <a:solidFill>
                <a:schemeClr val="dk1"/>
              </a:solidFill>
              <a:latin typeface="Calibri"/>
              <a:ea typeface="Calibri"/>
              <a:cs typeface="Calibri"/>
              <a:sym typeface="Calibri"/>
            </a:endParaRPr>
          </a:p>
        </p:txBody>
      </p:sp>
      <p:sp>
        <p:nvSpPr>
          <p:cNvPr id="115" name="Google Shape;115;p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49b7a1c319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333333"/>
                </a:solidFill>
                <a:highlight>
                  <a:srgbClr val="FFFFFF"/>
                </a:highlight>
              </a:rPr>
              <a:t>DHS Homeless Shelter Census </a:t>
            </a:r>
            <a:endParaRPr sz="1500">
              <a:solidFill>
                <a:srgbClr val="333333"/>
              </a:solidFill>
              <a:highlight>
                <a:srgbClr val="FFFFFF"/>
              </a:highlight>
            </a:endParaRPr>
          </a:p>
          <a:p>
            <a:pPr indent="0" lvl="0" marL="0" rtl="0" algn="l">
              <a:lnSpc>
                <a:spcPct val="100000"/>
              </a:lnSpc>
              <a:spcBef>
                <a:spcPts val="0"/>
              </a:spcBef>
              <a:spcAft>
                <a:spcPts val="0"/>
              </a:spcAft>
              <a:buSzPts val="1100"/>
              <a:buNone/>
            </a:pPr>
            <a:r>
              <a:rPr lang="en" sz="1050">
                <a:solidFill>
                  <a:srgbClr val="333333"/>
                </a:solidFill>
                <a:highlight>
                  <a:srgbClr val="FFFFFF"/>
                </a:highlight>
              </a:rPr>
              <a:t>This dataset includes the daily number of families and individuals residing in the Department of Homeless Services (DHS) shelter system and the daily number of families applying to the DHS shelter system.</a:t>
            </a:r>
            <a:endParaRPr sz="1050">
              <a:solidFill>
                <a:srgbClr val="333333"/>
              </a:solidFill>
              <a:highlight>
                <a:srgbClr val="FFFFFF"/>
              </a:highlight>
            </a:endParaRPr>
          </a:p>
          <a:p>
            <a:pPr indent="0" lvl="0" marL="0" rtl="0" algn="l">
              <a:lnSpc>
                <a:spcPct val="100000"/>
              </a:lnSpc>
              <a:spcBef>
                <a:spcPts val="0"/>
              </a:spcBef>
              <a:spcAft>
                <a:spcPts val="0"/>
              </a:spcAft>
              <a:buSzPts val="1100"/>
              <a:buNone/>
            </a:pPr>
            <a:r>
              <a:t/>
            </a:r>
            <a:endParaRPr sz="1050">
              <a:solidFill>
                <a:srgbClr val="333333"/>
              </a:solidFill>
              <a:highlight>
                <a:srgbClr val="FFFFFF"/>
              </a:highlight>
            </a:endParaRPr>
          </a:p>
          <a:p>
            <a:pPr indent="0" lvl="0" marL="0" rtl="0" algn="l">
              <a:lnSpc>
                <a:spcPct val="100000"/>
              </a:lnSpc>
              <a:spcBef>
                <a:spcPts val="0"/>
              </a:spcBef>
              <a:spcAft>
                <a:spcPts val="0"/>
              </a:spcAft>
              <a:buSzPts val="1100"/>
              <a:buNone/>
            </a:pPr>
            <a:r>
              <a:t/>
            </a:r>
            <a:endParaRPr sz="1050">
              <a:solidFill>
                <a:srgbClr val="333333"/>
              </a:solidFill>
              <a:highlight>
                <a:srgbClr val="FFFFFF"/>
              </a:highlight>
            </a:endParaRPr>
          </a:p>
        </p:txBody>
      </p:sp>
      <p:sp>
        <p:nvSpPr>
          <p:cNvPr id="139" name="Google Shape;139;g49b7a1c319_1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49b7a1c3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49b7a1c3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7" name="Shape 47"/>
        <p:cNvGrpSpPr/>
        <p:nvPr/>
      </p:nvGrpSpPr>
      <p:grpSpPr>
        <a:xfrm>
          <a:off x="0" y="0"/>
          <a:ext cx="0" cy="0"/>
          <a:chOff x="0" y="0"/>
          <a:chExt cx="0" cy="0"/>
        </a:xfrm>
      </p:grpSpPr>
      <p:sp>
        <p:nvSpPr>
          <p:cNvPr id="48" name="Google Shape;48;p1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lstStyle>
            <a:lvl1pPr indent="-228600" lvl="0" marL="457200" algn="l">
              <a:lnSpc>
                <a:spcPct val="100000"/>
              </a:lnSpc>
              <a:spcBef>
                <a:spcPts val="0"/>
              </a:spcBef>
              <a:spcAft>
                <a:spcPts val="0"/>
              </a:spcAft>
              <a:buSzPts val="1800"/>
              <a:buNone/>
              <a:defRPr/>
            </a:lvl1pPr>
          </a:lstStyle>
          <a:p/>
        </p:txBody>
      </p:sp>
      <p:sp>
        <p:nvSpPr>
          <p:cNvPr id="49" name="Google Shape;49;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0" name="Shape 50"/>
        <p:cNvGrpSpPr/>
        <p:nvPr/>
      </p:nvGrpSpPr>
      <p:grpSpPr>
        <a:xfrm>
          <a:off x="0" y="0"/>
          <a:ext cx="0" cy="0"/>
          <a:chOff x="0" y="0"/>
          <a:chExt cx="0" cy="0"/>
        </a:xfrm>
      </p:grpSpPr>
      <p:sp>
        <p:nvSpPr>
          <p:cNvPr id="51" name="Google Shape;51;p1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2" name="Google Shape;52;p1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3" name="Google Shape;53;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4" name="Shape 54"/>
        <p:cNvGrpSpPr/>
        <p:nvPr/>
      </p:nvGrpSpPr>
      <p:grpSpPr>
        <a:xfrm>
          <a:off x="0" y="0"/>
          <a:ext cx="0" cy="0"/>
          <a:chOff x="0" y="0"/>
          <a:chExt cx="0" cy="0"/>
        </a:xfrm>
      </p:grpSpPr>
      <p:sp>
        <p:nvSpPr>
          <p:cNvPr id="55" name="Google Shape;5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3" name="Shape 13"/>
        <p:cNvGrpSpPr/>
        <p:nvPr/>
      </p:nvGrpSpPr>
      <p:grpSpPr>
        <a:xfrm>
          <a:off x="0" y="0"/>
          <a:ext cx="0" cy="0"/>
          <a:chOff x="0" y="0"/>
          <a:chExt cx="0" cy="0"/>
        </a:xfrm>
      </p:grpSpPr>
      <p:sp>
        <p:nvSpPr>
          <p:cNvPr id="14" name="Google Shape;14;p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2800"/>
              <a:buNone/>
              <a:defRPr sz="1800"/>
            </a:lvl2pPr>
            <a:lvl3pPr lvl="2" algn="l">
              <a:lnSpc>
                <a:spcPct val="100000"/>
              </a:lnSpc>
              <a:spcBef>
                <a:spcPts val="0"/>
              </a:spcBef>
              <a:spcAft>
                <a:spcPts val="0"/>
              </a:spcAft>
              <a:buSzPts val="2800"/>
              <a:buNone/>
              <a:defRPr sz="1800"/>
            </a:lvl3pPr>
            <a:lvl4pPr lvl="3" algn="l">
              <a:lnSpc>
                <a:spcPct val="100000"/>
              </a:lnSpc>
              <a:spcBef>
                <a:spcPts val="0"/>
              </a:spcBef>
              <a:spcAft>
                <a:spcPts val="0"/>
              </a:spcAft>
              <a:buSzPts val="2800"/>
              <a:buNone/>
              <a:defRPr sz="1800"/>
            </a:lvl4pPr>
            <a:lvl5pPr lvl="4" algn="l">
              <a:lnSpc>
                <a:spcPct val="100000"/>
              </a:lnSpc>
              <a:spcBef>
                <a:spcPts val="0"/>
              </a:spcBef>
              <a:spcAft>
                <a:spcPts val="0"/>
              </a:spcAft>
              <a:buSzPts val="2800"/>
              <a:buNone/>
              <a:defRPr sz="1800"/>
            </a:lvl5pPr>
            <a:lvl6pPr lvl="5" algn="l">
              <a:lnSpc>
                <a:spcPct val="100000"/>
              </a:lnSpc>
              <a:spcBef>
                <a:spcPts val="0"/>
              </a:spcBef>
              <a:spcAft>
                <a:spcPts val="0"/>
              </a:spcAft>
              <a:buSzPts val="2800"/>
              <a:buNone/>
              <a:defRPr sz="1800"/>
            </a:lvl6pPr>
            <a:lvl7pPr lvl="6" algn="l">
              <a:lnSpc>
                <a:spcPct val="100000"/>
              </a:lnSpc>
              <a:spcBef>
                <a:spcPts val="0"/>
              </a:spcBef>
              <a:spcAft>
                <a:spcPts val="0"/>
              </a:spcAft>
              <a:buSzPts val="2800"/>
              <a:buNone/>
              <a:defRPr sz="1800"/>
            </a:lvl7pPr>
            <a:lvl8pPr lvl="7" algn="l">
              <a:lnSpc>
                <a:spcPct val="100000"/>
              </a:lnSpc>
              <a:spcBef>
                <a:spcPts val="0"/>
              </a:spcBef>
              <a:spcAft>
                <a:spcPts val="0"/>
              </a:spcAft>
              <a:buSzPts val="2800"/>
              <a:buNone/>
              <a:defRPr sz="1800"/>
            </a:lvl8pPr>
            <a:lvl9pPr lvl="8" algn="l">
              <a:lnSpc>
                <a:spcPct val="100000"/>
              </a:lnSpc>
              <a:spcBef>
                <a:spcPts val="0"/>
              </a:spcBef>
              <a:spcAft>
                <a:spcPts val="0"/>
              </a:spcAft>
              <a:buSzPts val="2800"/>
              <a:buNone/>
              <a:defRPr sz="1800"/>
            </a:lvl9pPr>
          </a:lstStyle>
          <a:p/>
        </p:txBody>
      </p:sp>
      <p:sp>
        <p:nvSpPr>
          <p:cNvPr id="15" name="Google Shape;15;p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lstStyle>
            <a:lvl1pPr indent="-431800" lvl="0" marL="457200" marR="0" algn="l">
              <a:lnSpc>
                <a:spcPct val="115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15000"/>
              </a:lnSpc>
              <a:spcBef>
                <a:spcPts val="16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15000"/>
              </a:lnSpc>
              <a:spcBef>
                <a:spcPts val="16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15000"/>
              </a:lnSpc>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15000"/>
              </a:lnSpc>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15000"/>
              </a:lnSpc>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15000"/>
              </a:lnSpc>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15000"/>
              </a:lnSpc>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15000"/>
              </a:lnSpc>
              <a:spcBef>
                <a:spcPts val="1600"/>
              </a:spcBef>
              <a:spcAft>
                <a:spcPts val="160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6" name="Google Shape;16;p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7" name="Google Shape;17;p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8" name="Google Shape;18;p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sp>
        <p:nvSpPr>
          <p:cNvPr id="20" name="Google Shape;20;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 name="Google Shape;21;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5" name="Google Shape;25;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 name="Google Shape;29;p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 name="Google Shape;30;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4" name="Shape 34"/>
        <p:cNvGrpSpPr/>
        <p:nvPr/>
      </p:nvGrpSpPr>
      <p:grpSpPr>
        <a:xfrm>
          <a:off x="0" y="0"/>
          <a:ext cx="0" cy="0"/>
          <a:chOff x="0" y="0"/>
          <a:chExt cx="0" cy="0"/>
        </a:xfrm>
      </p:grpSpPr>
      <p:sp>
        <p:nvSpPr>
          <p:cNvPr id="35" name="Google Shape;35;p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 name="Google Shape;36;p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7" name="Google Shape;37;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8" name="Shape 38"/>
        <p:cNvGrpSpPr/>
        <p:nvPr/>
      </p:nvGrpSpPr>
      <p:grpSpPr>
        <a:xfrm>
          <a:off x="0" y="0"/>
          <a:ext cx="0" cy="0"/>
          <a:chOff x="0" y="0"/>
          <a:chExt cx="0" cy="0"/>
        </a:xfrm>
      </p:grpSpPr>
      <p:sp>
        <p:nvSpPr>
          <p:cNvPr id="39" name="Google Shape;39;p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4" name="Google Shape;44;p1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5" name="Google Shape;45;p1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6" name="Google Shape;46;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ctrTitle"/>
          </p:nvPr>
        </p:nvSpPr>
        <p:spPr>
          <a:xfrm>
            <a:off x="729450" y="1944050"/>
            <a:ext cx="7688100" cy="1043100"/>
          </a:xfrm>
          <a:prstGeom prst="rect">
            <a:avLst/>
          </a:prstGeom>
          <a:solidFill>
            <a:srgbClr val="073763"/>
          </a:solid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dk1"/>
              </a:buClr>
              <a:buSzPts val="4400"/>
              <a:buFont typeface="Calibri"/>
              <a:buNone/>
            </a:pPr>
            <a:r>
              <a:rPr lang="en" sz="3600">
                <a:solidFill>
                  <a:srgbClr val="FFFFFF"/>
                </a:solidFill>
                <a:latin typeface="Questrial"/>
                <a:ea typeface="Questrial"/>
                <a:cs typeface="Questrial"/>
                <a:sym typeface="Questrial"/>
              </a:rPr>
              <a:t>Homeless Encampment </a:t>
            </a:r>
            <a:endParaRPr sz="3600">
              <a:solidFill>
                <a:srgbClr val="FFFFFF"/>
              </a:solidFill>
              <a:latin typeface="Questrial"/>
              <a:ea typeface="Questrial"/>
              <a:cs typeface="Questrial"/>
              <a:sym typeface="Questrial"/>
            </a:endParaRPr>
          </a:p>
          <a:p>
            <a:pPr indent="0" lvl="0" marL="0" marR="0" rtl="0" algn="r">
              <a:lnSpc>
                <a:spcPct val="100000"/>
              </a:lnSpc>
              <a:spcBef>
                <a:spcPts val="0"/>
              </a:spcBef>
              <a:spcAft>
                <a:spcPts val="0"/>
              </a:spcAft>
              <a:buClr>
                <a:schemeClr val="dk1"/>
              </a:buClr>
              <a:buSzPts val="4400"/>
              <a:buFont typeface="Calibri"/>
              <a:buNone/>
            </a:pPr>
            <a:r>
              <a:rPr lang="en" sz="3600">
                <a:solidFill>
                  <a:srgbClr val="FFFFFF"/>
                </a:solidFill>
                <a:latin typeface="Questrial"/>
                <a:ea typeface="Questrial"/>
                <a:cs typeface="Questrial"/>
                <a:sym typeface="Questrial"/>
              </a:rPr>
              <a:t>Complaint</a:t>
            </a:r>
            <a:endParaRPr b="0" i="0" sz="3600" u="none" cap="none" strike="noStrike">
              <a:solidFill>
                <a:srgbClr val="FFFFFF"/>
              </a:solidFill>
              <a:latin typeface="Questrial"/>
              <a:ea typeface="Questrial"/>
              <a:cs typeface="Questrial"/>
              <a:sym typeface="Questrial"/>
            </a:endParaRPr>
          </a:p>
        </p:txBody>
      </p:sp>
      <p:sp>
        <p:nvSpPr>
          <p:cNvPr id="61" name="Google Shape;61;p14"/>
          <p:cNvSpPr txBox="1"/>
          <p:nvPr/>
        </p:nvSpPr>
        <p:spPr>
          <a:xfrm>
            <a:off x="4379900" y="3188875"/>
            <a:ext cx="4037700" cy="5163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0" i="0" lang="en" sz="1400" u="none" cap="none" strike="noStrike">
                <a:solidFill>
                  <a:srgbClr val="073763"/>
                </a:solidFill>
                <a:latin typeface="Questrial"/>
                <a:ea typeface="Questrial"/>
                <a:cs typeface="Questrial"/>
                <a:sym typeface="Questrial"/>
              </a:rPr>
              <a:t>ADLEY KIM, WENJIE ZHENG, JIANWEI LI, BORONG LYU, KEUNDEOK PARK</a:t>
            </a:r>
            <a:endParaRPr b="0" i="0" sz="1400" u="none" cap="none" strike="noStrike">
              <a:solidFill>
                <a:srgbClr val="073763"/>
              </a:solidFill>
              <a:latin typeface="Questrial"/>
              <a:ea typeface="Questrial"/>
              <a:cs typeface="Questrial"/>
              <a:sym typeface="Quest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457200" y="205978"/>
            <a:ext cx="8229600" cy="857250"/>
          </a:xfrm>
          <a:prstGeom prst="rect">
            <a:avLst/>
          </a:prstGeom>
          <a:solidFill>
            <a:srgbClr val="0737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400"/>
              <a:buFont typeface="Calibri"/>
              <a:buNone/>
            </a:pPr>
            <a:r>
              <a:rPr i="0" lang="en" sz="4400" u="none" cap="none" strike="noStrike">
                <a:solidFill>
                  <a:srgbClr val="FFFFFF"/>
                </a:solidFill>
                <a:latin typeface="Questrial"/>
                <a:ea typeface="Questrial"/>
                <a:cs typeface="Questrial"/>
                <a:sym typeface="Questrial"/>
              </a:rPr>
              <a:t>Introduction</a:t>
            </a:r>
            <a:endParaRPr i="0" sz="4400" u="none" cap="none" strike="noStrike">
              <a:solidFill>
                <a:srgbClr val="FFFFFF"/>
              </a:solidFill>
              <a:latin typeface="Questrial"/>
              <a:ea typeface="Questrial"/>
              <a:cs typeface="Questrial"/>
              <a:sym typeface="Questrial"/>
            </a:endParaRPr>
          </a:p>
        </p:txBody>
      </p:sp>
      <p:sp>
        <p:nvSpPr>
          <p:cNvPr id="67" name="Google Shape;67;p15"/>
          <p:cNvSpPr txBox="1"/>
          <p:nvPr>
            <p:ph idx="1" type="body"/>
          </p:nvPr>
        </p:nvSpPr>
        <p:spPr>
          <a:xfrm>
            <a:off x="457200" y="1200150"/>
            <a:ext cx="8229600" cy="3394472"/>
          </a:xfrm>
          <a:prstGeom prst="rect">
            <a:avLst/>
          </a:prstGeom>
          <a:noFill/>
          <a:ln>
            <a:noFill/>
          </a:ln>
        </p:spPr>
        <p:txBody>
          <a:bodyPr anchorCtr="0" anchor="ctr" bIns="45700" lIns="91425" spcFirstLastPara="1" rIns="91425" wrap="square" tIns="45700">
            <a:noAutofit/>
          </a:bodyPr>
          <a:lstStyle/>
          <a:p>
            <a:pPr indent="-292100" lvl="0" marL="342900" rtl="0" algn="l">
              <a:lnSpc>
                <a:spcPct val="115000"/>
              </a:lnSpc>
              <a:spcBef>
                <a:spcPts val="0"/>
              </a:spcBef>
              <a:spcAft>
                <a:spcPts val="0"/>
              </a:spcAft>
              <a:buClr>
                <a:srgbClr val="073763"/>
              </a:buClr>
              <a:buSzPts val="2400"/>
              <a:buFont typeface="Questrial"/>
              <a:buChar char="•"/>
            </a:pPr>
            <a:r>
              <a:rPr lang="en" sz="2400">
                <a:solidFill>
                  <a:srgbClr val="073763"/>
                </a:solidFill>
                <a:latin typeface="Questrial"/>
                <a:ea typeface="Questrial"/>
                <a:cs typeface="Questrial"/>
                <a:sym typeface="Questrial"/>
              </a:rPr>
              <a:t>311 Complaints</a:t>
            </a:r>
            <a:endParaRPr sz="2400">
              <a:solidFill>
                <a:srgbClr val="073763"/>
              </a:solidFill>
              <a:latin typeface="Questrial"/>
              <a:ea typeface="Questrial"/>
              <a:cs typeface="Questrial"/>
              <a:sym typeface="Questrial"/>
            </a:endParaRPr>
          </a:p>
          <a:p>
            <a:pPr indent="-292100" lvl="0" marL="342900" rtl="0" algn="l">
              <a:lnSpc>
                <a:spcPct val="115000"/>
              </a:lnSpc>
              <a:spcBef>
                <a:spcPts val="0"/>
              </a:spcBef>
              <a:spcAft>
                <a:spcPts val="0"/>
              </a:spcAft>
              <a:buClr>
                <a:srgbClr val="073763"/>
              </a:buClr>
              <a:buSzPts val="2400"/>
              <a:buFont typeface="Questrial"/>
              <a:buChar char="•"/>
            </a:pPr>
            <a:r>
              <a:rPr lang="en" sz="2400">
                <a:solidFill>
                  <a:srgbClr val="073763"/>
                </a:solidFill>
                <a:latin typeface="Questrial"/>
                <a:ea typeface="Questrial"/>
                <a:cs typeface="Questrial"/>
                <a:sym typeface="Questrial"/>
              </a:rPr>
              <a:t>Issue of Homelessness </a:t>
            </a:r>
            <a:endParaRPr sz="2400">
              <a:solidFill>
                <a:srgbClr val="073763"/>
              </a:solidFill>
              <a:latin typeface="Questrial"/>
              <a:ea typeface="Questrial"/>
              <a:cs typeface="Questrial"/>
              <a:sym typeface="Questrial"/>
            </a:endParaRPr>
          </a:p>
        </p:txBody>
      </p:sp>
      <p:pic>
        <p:nvPicPr>
          <p:cNvPr id="68" name="Google Shape;68;p15"/>
          <p:cNvPicPr preferRelativeResize="0"/>
          <p:nvPr/>
        </p:nvPicPr>
        <p:blipFill rotWithShape="1">
          <a:blip r:embed="rId3">
            <a:alphaModFix/>
          </a:blip>
          <a:srcRect b="0" l="0" r="0" t="0"/>
          <a:stretch/>
        </p:blipFill>
        <p:spPr>
          <a:xfrm>
            <a:off x="4782375" y="1183888"/>
            <a:ext cx="3858224" cy="1737749"/>
          </a:xfrm>
          <a:prstGeom prst="rect">
            <a:avLst/>
          </a:prstGeom>
          <a:noFill/>
          <a:ln>
            <a:noFill/>
          </a:ln>
        </p:spPr>
      </p:pic>
      <p:pic>
        <p:nvPicPr>
          <p:cNvPr id="69" name="Google Shape;69;p15"/>
          <p:cNvPicPr preferRelativeResize="0"/>
          <p:nvPr/>
        </p:nvPicPr>
        <p:blipFill rotWithShape="1">
          <a:blip r:embed="rId4">
            <a:alphaModFix/>
          </a:blip>
          <a:srcRect b="0" l="0" r="0" t="0"/>
          <a:stretch/>
        </p:blipFill>
        <p:spPr>
          <a:xfrm>
            <a:off x="4782375" y="3107950"/>
            <a:ext cx="3858223" cy="1858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457200" y="205978"/>
            <a:ext cx="8229600" cy="857400"/>
          </a:xfrm>
          <a:prstGeom prst="rect">
            <a:avLst/>
          </a:prstGeom>
          <a:solidFill>
            <a:srgbClr val="0737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400"/>
              <a:buFont typeface="Calibri"/>
              <a:buNone/>
            </a:pPr>
            <a:r>
              <a:rPr lang="en">
                <a:solidFill>
                  <a:srgbClr val="FFFFFF"/>
                </a:solidFill>
                <a:latin typeface="Questrial"/>
                <a:ea typeface="Questrial"/>
                <a:cs typeface="Questrial"/>
                <a:sym typeface="Questrial"/>
              </a:rPr>
              <a:t>Research Question</a:t>
            </a:r>
            <a:endParaRPr i="0" sz="4400" u="none" cap="none" strike="noStrike">
              <a:solidFill>
                <a:srgbClr val="FFFFFF"/>
              </a:solidFill>
              <a:latin typeface="Questrial"/>
              <a:ea typeface="Questrial"/>
              <a:cs typeface="Questrial"/>
              <a:sym typeface="Questrial"/>
            </a:endParaRPr>
          </a:p>
        </p:txBody>
      </p:sp>
      <p:sp>
        <p:nvSpPr>
          <p:cNvPr id="75" name="Google Shape;75;p16"/>
          <p:cNvSpPr txBox="1"/>
          <p:nvPr>
            <p:ph idx="1" type="body"/>
          </p:nvPr>
        </p:nvSpPr>
        <p:spPr>
          <a:xfrm>
            <a:off x="457200" y="1200150"/>
            <a:ext cx="5539800" cy="3394500"/>
          </a:xfrm>
          <a:prstGeom prst="rect">
            <a:avLst/>
          </a:prstGeom>
          <a:noFill/>
          <a:ln>
            <a:noFill/>
          </a:ln>
        </p:spPr>
        <p:txBody>
          <a:bodyPr anchorCtr="0" anchor="ctr" bIns="45700" lIns="91425" spcFirstLastPara="1" rIns="91425" wrap="square" tIns="45700">
            <a:noAutofit/>
          </a:bodyPr>
          <a:lstStyle/>
          <a:p>
            <a:pPr indent="-292100" lvl="0" marL="342900" marR="0" rtl="0" algn="l">
              <a:lnSpc>
                <a:spcPct val="115000"/>
              </a:lnSpc>
              <a:spcBef>
                <a:spcPts val="0"/>
              </a:spcBef>
              <a:spcAft>
                <a:spcPts val="0"/>
              </a:spcAft>
              <a:buClr>
                <a:srgbClr val="073763"/>
              </a:buClr>
              <a:buSzPts val="2400"/>
              <a:buFont typeface="Questrial"/>
              <a:buChar char="•"/>
            </a:pPr>
            <a:r>
              <a:rPr lang="en" sz="2400">
                <a:solidFill>
                  <a:srgbClr val="073763"/>
                </a:solidFill>
                <a:latin typeface="Questrial"/>
                <a:ea typeface="Questrial"/>
                <a:cs typeface="Questrial"/>
                <a:sym typeface="Questrial"/>
              </a:rPr>
              <a:t>Factors contribute to </a:t>
            </a:r>
            <a:r>
              <a:rPr lang="en" sz="2400">
                <a:solidFill>
                  <a:srgbClr val="073763"/>
                </a:solidFill>
                <a:latin typeface="Questrial"/>
                <a:ea typeface="Questrial"/>
                <a:cs typeface="Questrial"/>
                <a:sym typeface="Questrial"/>
              </a:rPr>
              <a:t>Homelessness.</a:t>
            </a:r>
            <a:endParaRPr sz="2400">
              <a:solidFill>
                <a:srgbClr val="073763"/>
              </a:solidFill>
              <a:latin typeface="Questrial"/>
              <a:ea typeface="Questrial"/>
              <a:cs typeface="Questrial"/>
              <a:sym typeface="Questrial"/>
            </a:endParaRPr>
          </a:p>
          <a:p>
            <a:pPr indent="-292100" lvl="0" marL="342900" marR="0" rtl="0" algn="l">
              <a:lnSpc>
                <a:spcPct val="115000"/>
              </a:lnSpc>
              <a:spcBef>
                <a:spcPts val="0"/>
              </a:spcBef>
              <a:spcAft>
                <a:spcPts val="0"/>
              </a:spcAft>
              <a:buClr>
                <a:srgbClr val="073763"/>
              </a:buClr>
              <a:buSzPts val="2400"/>
              <a:buFont typeface="Questrial"/>
              <a:buChar char="•"/>
            </a:pPr>
            <a:r>
              <a:rPr lang="en" sz="2400">
                <a:solidFill>
                  <a:srgbClr val="073763"/>
                </a:solidFill>
                <a:latin typeface="Questrial"/>
                <a:ea typeface="Questrial"/>
                <a:cs typeface="Questrial"/>
                <a:sym typeface="Questrial"/>
              </a:rPr>
              <a:t>Statistical measures on Homeless Encampment.</a:t>
            </a:r>
            <a:endParaRPr sz="2400">
              <a:solidFill>
                <a:srgbClr val="073763"/>
              </a:solidFill>
              <a:latin typeface="Questrial"/>
              <a:ea typeface="Questrial"/>
              <a:cs typeface="Questrial"/>
              <a:sym typeface="Questrial"/>
            </a:endParaRPr>
          </a:p>
          <a:p>
            <a:pPr indent="-292100" lvl="0" marL="342900" marR="0" rtl="0" algn="l">
              <a:lnSpc>
                <a:spcPct val="115000"/>
              </a:lnSpc>
              <a:spcBef>
                <a:spcPts val="640"/>
              </a:spcBef>
              <a:spcAft>
                <a:spcPts val="1600"/>
              </a:spcAft>
              <a:buClr>
                <a:srgbClr val="073763"/>
              </a:buClr>
              <a:buSzPts val="2400"/>
              <a:buFont typeface="Questrial"/>
              <a:buChar char="•"/>
            </a:pPr>
            <a:r>
              <a:rPr lang="en" sz="2400">
                <a:solidFill>
                  <a:srgbClr val="073763"/>
                </a:solidFill>
                <a:latin typeface="Questrial"/>
                <a:ea typeface="Questrial"/>
                <a:cs typeface="Questrial"/>
                <a:sym typeface="Questrial"/>
              </a:rPr>
              <a:t>Do lower-income neighborhoods have more complaints about Homeless Encampment than higher-income neighborhoods?</a:t>
            </a:r>
            <a:endParaRPr sz="2400">
              <a:solidFill>
                <a:srgbClr val="073763"/>
              </a:solidFill>
              <a:latin typeface="Questrial"/>
              <a:ea typeface="Questrial"/>
              <a:cs typeface="Questrial"/>
              <a:sym typeface="Quest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title"/>
          </p:nvPr>
        </p:nvSpPr>
        <p:spPr>
          <a:xfrm>
            <a:off x="457200" y="205978"/>
            <a:ext cx="8229600" cy="857250"/>
          </a:xfrm>
          <a:prstGeom prst="rect">
            <a:avLst/>
          </a:prstGeom>
          <a:solidFill>
            <a:srgbClr val="0737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400"/>
              <a:buFont typeface="Calibri"/>
              <a:buNone/>
            </a:pPr>
            <a:r>
              <a:rPr lang="en">
                <a:solidFill>
                  <a:srgbClr val="FFFFFF"/>
                </a:solidFill>
                <a:latin typeface="Questrial"/>
                <a:ea typeface="Questrial"/>
                <a:cs typeface="Questrial"/>
                <a:sym typeface="Questrial"/>
              </a:rPr>
              <a:t>311 Complaint Types</a:t>
            </a:r>
            <a:endParaRPr i="0" sz="4400" u="none" cap="none" strike="noStrike">
              <a:solidFill>
                <a:srgbClr val="FFFFFF"/>
              </a:solidFill>
              <a:latin typeface="Questrial"/>
              <a:ea typeface="Questrial"/>
              <a:cs typeface="Questrial"/>
              <a:sym typeface="Questrial"/>
            </a:endParaRPr>
          </a:p>
        </p:txBody>
      </p:sp>
      <p:sp>
        <p:nvSpPr>
          <p:cNvPr id="81" name="Google Shape;81;p17"/>
          <p:cNvSpPr txBox="1"/>
          <p:nvPr/>
        </p:nvSpPr>
        <p:spPr>
          <a:xfrm>
            <a:off x="5033050" y="1436925"/>
            <a:ext cx="3657600" cy="3457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73763"/>
                </a:solidFill>
                <a:latin typeface="Questrial"/>
                <a:ea typeface="Questrial"/>
                <a:cs typeface="Questrial"/>
                <a:sym typeface="Questrial"/>
              </a:rPr>
              <a:t>Meals Home Delivery Required</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Water Maintenance</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Sweeping/Missed-Inadequate</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Damaged or Dead Tree</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Illegal Animal-Sold/Kept</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Foam Bam Enforcement</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LEAD</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ATF</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Request Xmas Tree Collection</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Injured Wildlife</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Traffic/Illegal Parking</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OEM Disabled Vehicle</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Trapping Pigeon </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Hazardous Material</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Safety</a:t>
            </a:r>
            <a:br>
              <a:rPr b="0" i="0" lang="en" sz="1200" u="none" cap="none" strike="noStrike">
                <a:solidFill>
                  <a:srgbClr val="073763"/>
                </a:solidFill>
                <a:latin typeface="Questrial"/>
                <a:ea typeface="Questrial"/>
                <a:cs typeface="Questrial"/>
                <a:sym typeface="Questrial"/>
              </a:rPr>
            </a:br>
            <a:r>
              <a:rPr b="0" i="0" lang="en" sz="1200" u="none" cap="none" strike="noStrike">
                <a:solidFill>
                  <a:srgbClr val="073763"/>
                </a:solidFill>
                <a:latin typeface="Questrial"/>
                <a:ea typeface="Questrial"/>
                <a:cs typeface="Questrial"/>
                <a:sym typeface="Questrial"/>
              </a:rPr>
              <a:t>Health</a:t>
            </a:r>
            <a:endParaRPr b="0" i="0" sz="1200" u="none" cap="none" strike="noStrike">
              <a:solidFill>
                <a:srgbClr val="073763"/>
              </a:solidFill>
              <a:latin typeface="Questrial"/>
              <a:ea typeface="Questrial"/>
              <a:cs typeface="Questrial"/>
              <a:sym typeface="Questrial"/>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73763"/>
                </a:solidFill>
                <a:latin typeface="Questrial"/>
                <a:ea typeface="Questrial"/>
                <a:cs typeface="Questrial"/>
                <a:sym typeface="Questrial"/>
              </a:rPr>
              <a:t>… </a:t>
            </a:r>
            <a:br>
              <a:rPr b="0" i="0" lang="en" sz="1200" u="none" cap="none" strike="noStrike">
                <a:solidFill>
                  <a:srgbClr val="073763"/>
                </a:solidFill>
                <a:latin typeface="Questrial"/>
                <a:ea typeface="Questrial"/>
                <a:cs typeface="Questrial"/>
                <a:sym typeface="Questrial"/>
              </a:rPr>
            </a:br>
            <a:endParaRPr b="0" i="0" sz="1200" u="none" cap="none" strike="noStrike">
              <a:solidFill>
                <a:srgbClr val="073763"/>
              </a:solidFill>
              <a:latin typeface="Questrial"/>
              <a:ea typeface="Questrial"/>
              <a:cs typeface="Questrial"/>
              <a:sym typeface="Questrial"/>
            </a:endParaRPr>
          </a:p>
        </p:txBody>
      </p:sp>
      <p:sp>
        <p:nvSpPr>
          <p:cNvPr id="82" name="Google Shape;82;p17"/>
          <p:cNvSpPr txBox="1"/>
          <p:nvPr/>
        </p:nvSpPr>
        <p:spPr>
          <a:xfrm>
            <a:off x="457200" y="1436925"/>
            <a:ext cx="4114800" cy="159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73763"/>
                </a:solidFill>
                <a:latin typeface="Questrial"/>
                <a:ea typeface="Questrial"/>
                <a:cs typeface="Questrial"/>
                <a:sym typeface="Questrial"/>
              </a:rPr>
              <a:t>Complaint Types</a:t>
            </a:r>
            <a:r>
              <a:rPr b="0" i="0" lang="en" sz="1400" u="none" cap="none" strike="noStrike">
                <a:solidFill>
                  <a:srgbClr val="073763"/>
                </a:solidFill>
                <a:latin typeface="Questrial"/>
                <a:ea typeface="Questrial"/>
                <a:cs typeface="Questrial"/>
                <a:sym typeface="Questrial"/>
              </a:rPr>
              <a:t> (n = 278)</a:t>
            </a:r>
            <a:endParaRPr b="0" i="0" sz="1400" u="none" cap="none" strike="noStrike">
              <a:solidFill>
                <a:srgbClr val="073763"/>
              </a:solidFill>
              <a:latin typeface="Questrial"/>
              <a:ea typeface="Questrial"/>
              <a:cs typeface="Questrial"/>
              <a:sym typeface="Questrial"/>
            </a:endParaRPr>
          </a:p>
          <a:p>
            <a:pPr indent="0" lvl="0" marL="0" marR="0" rtl="0" algn="l">
              <a:lnSpc>
                <a:spcPct val="100000"/>
              </a:lnSpc>
              <a:spcBef>
                <a:spcPts val="0"/>
              </a:spcBef>
              <a:spcAft>
                <a:spcPts val="0"/>
              </a:spcAft>
              <a:buClr>
                <a:srgbClr val="000000"/>
              </a:buClr>
              <a:buSzPts val="1400"/>
              <a:buFont typeface="Arial"/>
              <a:buNone/>
            </a:pPr>
            <a:br>
              <a:rPr b="0" i="0" lang="en" sz="1400" u="none" cap="none" strike="noStrike">
                <a:solidFill>
                  <a:srgbClr val="073763"/>
                </a:solidFill>
                <a:latin typeface="Questrial"/>
                <a:ea typeface="Questrial"/>
                <a:cs typeface="Questrial"/>
                <a:sym typeface="Questrial"/>
              </a:rPr>
            </a:br>
            <a:r>
              <a:rPr b="0" i="0" lang="en" sz="1400" u="none" cap="none" strike="noStrike">
                <a:solidFill>
                  <a:srgbClr val="073763"/>
                </a:solidFill>
                <a:latin typeface="Questrial"/>
                <a:ea typeface="Questrial"/>
                <a:cs typeface="Questrial"/>
                <a:sym typeface="Questrial"/>
              </a:rPr>
              <a:t>The first level of a hierarchy identifying the topic of the incident or condition.</a:t>
            </a:r>
            <a:endParaRPr b="0" i="0" sz="1400" u="none" cap="none" strike="noStrike">
              <a:solidFill>
                <a:srgbClr val="000000"/>
              </a:solidFill>
              <a:latin typeface="Arial"/>
              <a:ea typeface="Arial"/>
              <a:cs typeface="Arial"/>
              <a:sym typeface="Arial"/>
            </a:endParaRPr>
          </a:p>
        </p:txBody>
      </p:sp>
      <p:sp>
        <p:nvSpPr>
          <p:cNvPr id="83" name="Google Shape;83;p17"/>
          <p:cNvSpPr txBox="1"/>
          <p:nvPr/>
        </p:nvSpPr>
        <p:spPr>
          <a:xfrm>
            <a:off x="457200" y="2919925"/>
            <a:ext cx="4114800" cy="169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73763"/>
                </a:solidFill>
                <a:latin typeface="Questrial"/>
                <a:ea typeface="Questrial"/>
                <a:cs typeface="Questrial"/>
                <a:sym typeface="Questrial"/>
              </a:rPr>
              <a:t>Complaint Geocoding</a:t>
            </a:r>
            <a:endParaRPr b="1" i="0" sz="1400" u="none" cap="none" strike="noStrike">
              <a:solidFill>
                <a:srgbClr val="073763"/>
              </a:solidFill>
              <a:latin typeface="Questrial"/>
              <a:ea typeface="Questrial"/>
              <a:cs typeface="Questrial"/>
              <a:sym typeface="Quest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73763"/>
              </a:solidFill>
              <a:latin typeface="Questrial"/>
              <a:ea typeface="Questrial"/>
              <a:cs typeface="Questrial"/>
              <a:sym typeface="Questrial"/>
            </a:endParaRPr>
          </a:p>
          <a:p>
            <a:pPr indent="-317500" lvl="0" marL="457200" marR="0" rtl="0" algn="l">
              <a:lnSpc>
                <a:spcPct val="100000"/>
              </a:lnSpc>
              <a:spcBef>
                <a:spcPts val="0"/>
              </a:spcBef>
              <a:spcAft>
                <a:spcPts val="0"/>
              </a:spcAft>
              <a:buClr>
                <a:srgbClr val="073763"/>
              </a:buClr>
              <a:buSzPts val="1400"/>
              <a:buFont typeface="Questrial"/>
              <a:buChar char="➔"/>
            </a:pPr>
            <a:r>
              <a:rPr b="0" i="0" lang="en" sz="1400" u="none" cap="none" strike="noStrike">
                <a:solidFill>
                  <a:srgbClr val="073763"/>
                </a:solidFill>
                <a:latin typeface="Questrial"/>
                <a:ea typeface="Questrial"/>
                <a:cs typeface="Questrial"/>
                <a:sym typeface="Questrial"/>
              </a:rPr>
              <a:t>latitude, longitude</a:t>
            </a:r>
            <a:endParaRPr b="0" i="0" sz="1400" u="none" cap="none" strike="noStrike">
              <a:solidFill>
                <a:srgbClr val="073763"/>
              </a:solidFill>
              <a:latin typeface="Questrial"/>
              <a:ea typeface="Questrial"/>
              <a:cs typeface="Questrial"/>
              <a:sym typeface="Questrial"/>
            </a:endParaRPr>
          </a:p>
          <a:p>
            <a:pPr indent="-317500" lvl="0" marL="457200" marR="0" rtl="0" algn="l">
              <a:lnSpc>
                <a:spcPct val="100000"/>
              </a:lnSpc>
              <a:spcBef>
                <a:spcPts val="0"/>
              </a:spcBef>
              <a:spcAft>
                <a:spcPts val="0"/>
              </a:spcAft>
              <a:buClr>
                <a:srgbClr val="073763"/>
              </a:buClr>
              <a:buSzPts val="1400"/>
              <a:buFont typeface="Questrial"/>
              <a:buChar char="➔"/>
            </a:pPr>
            <a:r>
              <a:rPr b="0" i="0" lang="en" sz="1400" u="none" cap="none" strike="noStrike">
                <a:solidFill>
                  <a:srgbClr val="073763"/>
                </a:solidFill>
                <a:latin typeface="Questrial"/>
                <a:ea typeface="Questrial"/>
                <a:cs typeface="Questrial"/>
                <a:sym typeface="Questrial"/>
              </a:rPr>
              <a:t>zip code</a:t>
            </a:r>
            <a:endParaRPr b="0" i="0" sz="1400" u="none" cap="none" strike="noStrike">
              <a:solidFill>
                <a:srgbClr val="073763"/>
              </a:solidFill>
              <a:latin typeface="Questrial"/>
              <a:ea typeface="Questrial"/>
              <a:cs typeface="Questrial"/>
              <a:sym typeface="Questrial"/>
            </a:endParaRPr>
          </a:p>
          <a:p>
            <a:pPr indent="-317500" lvl="0" marL="457200" marR="0" rtl="0" algn="l">
              <a:lnSpc>
                <a:spcPct val="100000"/>
              </a:lnSpc>
              <a:spcBef>
                <a:spcPts val="0"/>
              </a:spcBef>
              <a:spcAft>
                <a:spcPts val="0"/>
              </a:spcAft>
              <a:buClr>
                <a:srgbClr val="073763"/>
              </a:buClr>
              <a:buSzPts val="1400"/>
              <a:buFont typeface="Questrial"/>
              <a:buChar char="➔"/>
            </a:pPr>
            <a:r>
              <a:rPr b="0" i="0" lang="en" sz="1400" u="none" cap="none" strike="noStrike">
                <a:solidFill>
                  <a:srgbClr val="073763"/>
                </a:solidFill>
                <a:latin typeface="Questrial"/>
                <a:ea typeface="Questrial"/>
                <a:cs typeface="Questrial"/>
                <a:sym typeface="Questrial"/>
              </a:rPr>
              <a:t>borough</a:t>
            </a:r>
            <a:endParaRPr b="0" i="0" sz="1400" u="none" cap="none" strike="noStrike">
              <a:solidFill>
                <a:srgbClr val="073763"/>
              </a:solidFill>
              <a:latin typeface="Questrial"/>
              <a:ea typeface="Questrial"/>
              <a:cs typeface="Questrial"/>
              <a:sym typeface="Quest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73763"/>
              </a:solidFill>
              <a:latin typeface="Questrial"/>
              <a:ea typeface="Questrial"/>
              <a:cs typeface="Questrial"/>
              <a:sym typeface="Quest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73763"/>
              </a:solidFill>
              <a:latin typeface="Questrial"/>
              <a:ea typeface="Questrial"/>
              <a:cs typeface="Questrial"/>
              <a:sym typeface="Quest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8"/>
          <p:cNvSpPr txBox="1"/>
          <p:nvPr>
            <p:ph type="title"/>
          </p:nvPr>
        </p:nvSpPr>
        <p:spPr>
          <a:xfrm>
            <a:off x="457200" y="205978"/>
            <a:ext cx="8229600" cy="857250"/>
          </a:xfrm>
          <a:prstGeom prst="rect">
            <a:avLst/>
          </a:prstGeom>
          <a:solidFill>
            <a:srgbClr val="0737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400"/>
              <a:buFont typeface="Calibri"/>
              <a:buNone/>
            </a:pPr>
            <a:r>
              <a:rPr lang="en">
                <a:solidFill>
                  <a:srgbClr val="FFFFFF"/>
                </a:solidFill>
                <a:latin typeface="Questrial"/>
                <a:ea typeface="Questrial"/>
                <a:cs typeface="Questrial"/>
                <a:sym typeface="Questrial"/>
              </a:rPr>
              <a:t>Data Sources</a:t>
            </a:r>
            <a:endParaRPr i="0" sz="4400" u="none" cap="none" strike="noStrike">
              <a:solidFill>
                <a:srgbClr val="FFFFFF"/>
              </a:solidFill>
              <a:latin typeface="Questrial"/>
              <a:ea typeface="Questrial"/>
              <a:cs typeface="Questrial"/>
              <a:sym typeface="Questrial"/>
            </a:endParaRPr>
          </a:p>
        </p:txBody>
      </p:sp>
      <p:grpSp>
        <p:nvGrpSpPr>
          <p:cNvPr id="89" name="Google Shape;89;p18"/>
          <p:cNvGrpSpPr/>
          <p:nvPr/>
        </p:nvGrpSpPr>
        <p:grpSpPr>
          <a:xfrm>
            <a:off x="457240" y="3694140"/>
            <a:ext cx="8229751" cy="1131274"/>
            <a:chOff x="1593000" y="2322567"/>
            <a:chExt cx="5957975" cy="643501"/>
          </a:xfrm>
        </p:grpSpPr>
        <p:sp>
          <p:nvSpPr>
            <p:cNvPr id="90" name="Google Shape;90;p18"/>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8"/>
            <p:cNvSpPr/>
            <p:nvPr/>
          </p:nvSpPr>
          <p:spPr>
            <a:xfrm flipH="1">
              <a:off x="2283025" y="2322575"/>
              <a:ext cx="1844400" cy="6426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8"/>
            <p:cNvSpPr/>
            <p:nvPr/>
          </p:nvSpPr>
          <p:spPr>
            <a:xfrm rot="-5400000">
              <a:off x="3501574" y="1934671"/>
              <a:ext cx="643356" cy="1419149"/>
            </a:xfrm>
            <a:prstGeom prst="flowChartOffpageConnector">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8"/>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rgbClr val="FFFFFF"/>
                  </a:solidFill>
                  <a:latin typeface="Questrial"/>
                  <a:ea typeface="Questrial"/>
                  <a:cs typeface="Questrial"/>
                  <a:sym typeface="Questrial"/>
                </a:rPr>
                <a:t>CENSUS TRACT</a:t>
              </a:r>
              <a:endParaRPr b="0" i="0" sz="1400" u="none" cap="none" strike="noStrike">
                <a:solidFill>
                  <a:srgbClr val="FFFFFF"/>
                </a:solidFill>
                <a:latin typeface="Questrial"/>
                <a:ea typeface="Questrial"/>
                <a:cs typeface="Questrial"/>
                <a:sym typeface="Questrial"/>
              </a:endParaRPr>
            </a:p>
          </p:txBody>
        </p:sp>
        <p:sp>
          <p:nvSpPr>
            <p:cNvPr id="94" name="Google Shape;94;p18"/>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686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8"/>
            <p:cNvSpPr/>
            <p:nvPr/>
          </p:nvSpPr>
          <p:spPr>
            <a:xfrm>
              <a:off x="1593000" y="2322575"/>
              <a:ext cx="690000" cy="642600"/>
            </a:xfrm>
            <a:prstGeom prst="rect">
              <a:avLst/>
            </a:prstGeom>
            <a:solidFill>
              <a:srgbClr val="073763"/>
            </a:solidFill>
            <a:ln cap="flat" cmpd="sng" w="952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 sz="2600" u="none" cap="none" strike="noStrike">
                  <a:solidFill>
                    <a:srgbClr val="FFFFFF"/>
                  </a:solidFill>
                  <a:latin typeface="Roboto Thin"/>
                  <a:ea typeface="Roboto Thin"/>
                  <a:cs typeface="Roboto Thin"/>
                  <a:sym typeface="Roboto Thin"/>
                </a:rPr>
                <a:t>03</a:t>
              </a:r>
              <a:endParaRPr b="0" i="0" sz="2600" u="none" cap="none" strike="noStrike">
                <a:solidFill>
                  <a:srgbClr val="FFFFFF"/>
                </a:solidFill>
                <a:latin typeface="Roboto Thin"/>
                <a:ea typeface="Roboto Thin"/>
                <a:cs typeface="Roboto Thin"/>
                <a:sym typeface="Roboto Thin"/>
              </a:endParaRPr>
            </a:p>
          </p:txBody>
        </p:sp>
        <p:sp>
          <p:nvSpPr>
            <p:cNvPr id="96" name="Google Shape;96;p18"/>
            <p:cNvSpPr/>
            <p:nvPr/>
          </p:nvSpPr>
          <p:spPr>
            <a:xfrm>
              <a:off x="4532834" y="2323747"/>
              <a:ext cx="2826300" cy="642300"/>
            </a:xfrm>
            <a:prstGeom prst="rect">
              <a:avLst/>
            </a:prstGeom>
            <a:noFill/>
            <a:ln>
              <a:noFill/>
            </a:ln>
          </p:spPr>
          <p:txBody>
            <a:bodyPr anchorCtr="0" anchor="ctr" bIns="91425" lIns="91425" spcFirstLastPara="1" rIns="91425" wrap="square" tIns="91425">
              <a:noAutofit/>
            </a:bodyPr>
            <a:lstStyle/>
            <a:p>
              <a:pPr indent="-304800" lvl="0" marL="457200" marR="0" rtl="0" algn="l">
                <a:lnSpc>
                  <a:spcPct val="115000"/>
                </a:lnSpc>
                <a:spcBef>
                  <a:spcPts val="0"/>
                </a:spcBef>
                <a:spcAft>
                  <a:spcPts val="0"/>
                </a:spcAft>
                <a:buClr>
                  <a:srgbClr val="073763"/>
                </a:buClr>
                <a:buSzPts val="1200"/>
                <a:buFont typeface="Questrial"/>
                <a:buChar char="●"/>
              </a:pPr>
              <a:r>
                <a:rPr b="0" i="0" lang="en" sz="1200" u="none" cap="none" strike="noStrike">
                  <a:solidFill>
                    <a:srgbClr val="073763"/>
                  </a:solidFill>
                  <a:latin typeface="Questrial"/>
                  <a:ea typeface="Questrial"/>
                  <a:cs typeface="Questrial"/>
                  <a:sym typeface="Questrial"/>
                </a:rPr>
                <a:t>Source: PLUTO Database</a:t>
              </a:r>
              <a:endParaRPr b="0" i="0" sz="1200" u="none" cap="none" strike="noStrike">
                <a:solidFill>
                  <a:srgbClr val="073763"/>
                </a:solidFill>
                <a:latin typeface="Questrial"/>
                <a:ea typeface="Questrial"/>
                <a:cs typeface="Questrial"/>
                <a:sym typeface="Questrial"/>
              </a:endParaRPr>
            </a:p>
            <a:p>
              <a:pPr indent="-304800" lvl="0" marL="457200" marR="0" rtl="0" algn="l">
                <a:lnSpc>
                  <a:spcPct val="115000"/>
                </a:lnSpc>
                <a:spcBef>
                  <a:spcPts val="0"/>
                </a:spcBef>
                <a:spcAft>
                  <a:spcPts val="0"/>
                </a:spcAft>
                <a:buClr>
                  <a:srgbClr val="073763"/>
                </a:buClr>
                <a:buSzPts val="1200"/>
                <a:buFont typeface="Questrial"/>
                <a:buChar char="●"/>
              </a:pPr>
              <a:r>
                <a:rPr b="0" i="0" lang="en" sz="1200" u="none" cap="none" strike="noStrike">
                  <a:solidFill>
                    <a:srgbClr val="073763"/>
                  </a:solidFill>
                  <a:latin typeface="Questrial"/>
                  <a:ea typeface="Questrial"/>
                  <a:cs typeface="Questrial"/>
                  <a:sym typeface="Questrial"/>
                </a:rPr>
                <a:t>Count: 2168</a:t>
              </a:r>
              <a:endParaRPr b="0" i="0" sz="1200" u="none" cap="none" strike="noStrike">
                <a:solidFill>
                  <a:srgbClr val="073763"/>
                </a:solidFill>
                <a:latin typeface="Questrial"/>
                <a:ea typeface="Questrial"/>
                <a:cs typeface="Questrial"/>
                <a:sym typeface="Questrial"/>
              </a:endParaRPr>
            </a:p>
            <a:p>
              <a:pPr indent="-304800" lvl="0" marL="457200" marR="0" rtl="0" algn="l">
                <a:lnSpc>
                  <a:spcPct val="115000"/>
                </a:lnSpc>
                <a:spcBef>
                  <a:spcPts val="0"/>
                </a:spcBef>
                <a:spcAft>
                  <a:spcPts val="0"/>
                </a:spcAft>
                <a:buClr>
                  <a:srgbClr val="073763"/>
                </a:buClr>
                <a:buSzPts val="1200"/>
                <a:buFont typeface="Questrial"/>
                <a:buChar char="●"/>
              </a:pPr>
              <a:r>
                <a:rPr b="0" i="0" lang="en" sz="1200" u="none" cap="none" strike="noStrike">
                  <a:solidFill>
                    <a:srgbClr val="073763"/>
                  </a:solidFill>
                  <a:latin typeface="Questrial"/>
                  <a:ea typeface="Questrial"/>
                  <a:cs typeface="Questrial"/>
                  <a:sym typeface="Questrial"/>
                </a:rPr>
                <a:t>Alias: Neighborhood Tabulation Area (NTA)</a:t>
              </a:r>
              <a:endParaRPr b="0" i="0" sz="1200" u="none" cap="none" strike="noStrike">
                <a:solidFill>
                  <a:srgbClr val="073763"/>
                </a:solidFill>
                <a:latin typeface="Questrial"/>
                <a:ea typeface="Questrial"/>
                <a:cs typeface="Questrial"/>
                <a:sym typeface="Questrial"/>
              </a:endParaRPr>
            </a:p>
          </p:txBody>
        </p:sp>
      </p:grpSp>
      <p:grpSp>
        <p:nvGrpSpPr>
          <p:cNvPr id="97" name="Google Shape;97;p18"/>
          <p:cNvGrpSpPr/>
          <p:nvPr/>
        </p:nvGrpSpPr>
        <p:grpSpPr>
          <a:xfrm>
            <a:off x="457240" y="2542399"/>
            <a:ext cx="8229751" cy="1131274"/>
            <a:chOff x="1593000" y="2322567"/>
            <a:chExt cx="5957975" cy="643501"/>
          </a:xfrm>
        </p:grpSpPr>
        <p:sp>
          <p:nvSpPr>
            <p:cNvPr id="98" name="Google Shape;98;p18"/>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8"/>
            <p:cNvSpPr/>
            <p:nvPr/>
          </p:nvSpPr>
          <p:spPr>
            <a:xfrm flipH="1">
              <a:off x="2283025" y="2322575"/>
              <a:ext cx="1844400" cy="6426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8"/>
            <p:cNvSpPr/>
            <p:nvPr/>
          </p:nvSpPr>
          <p:spPr>
            <a:xfrm rot="-5400000">
              <a:off x="3501574" y="1934671"/>
              <a:ext cx="643356" cy="1419149"/>
            </a:xfrm>
            <a:prstGeom prst="flowChartOffpageConnector">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8"/>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rgbClr val="FFFFFF"/>
                  </a:solidFill>
                  <a:latin typeface="Questrial"/>
                  <a:ea typeface="Questrial"/>
                  <a:cs typeface="Questrial"/>
                  <a:sym typeface="Questrial"/>
                </a:rPr>
                <a:t>MEDIAN INCOME</a:t>
              </a:r>
              <a:endParaRPr b="0" i="0" sz="1400" u="none" cap="none" strike="noStrike">
                <a:solidFill>
                  <a:srgbClr val="FFFFFF"/>
                </a:solidFill>
                <a:latin typeface="Questrial"/>
                <a:ea typeface="Questrial"/>
                <a:cs typeface="Questrial"/>
                <a:sym typeface="Questrial"/>
              </a:endParaRPr>
            </a:p>
          </p:txBody>
        </p:sp>
        <p:sp>
          <p:nvSpPr>
            <p:cNvPr id="102" name="Google Shape;102;p18"/>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686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8"/>
            <p:cNvSpPr/>
            <p:nvPr/>
          </p:nvSpPr>
          <p:spPr>
            <a:xfrm>
              <a:off x="1593000" y="2322575"/>
              <a:ext cx="690000" cy="642600"/>
            </a:xfrm>
            <a:prstGeom prst="rect">
              <a:avLst/>
            </a:prstGeom>
            <a:solidFill>
              <a:srgbClr val="073763"/>
            </a:solidFill>
            <a:ln cap="flat" cmpd="sng" w="952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 sz="2600" u="none" cap="none" strike="noStrike">
                  <a:solidFill>
                    <a:srgbClr val="FFFFFF"/>
                  </a:solidFill>
                  <a:latin typeface="Roboto Thin"/>
                  <a:ea typeface="Roboto Thin"/>
                  <a:cs typeface="Roboto Thin"/>
                  <a:sym typeface="Roboto Thin"/>
                </a:rPr>
                <a:t>02</a:t>
              </a:r>
              <a:endParaRPr b="0" i="0" sz="2600" u="none" cap="none" strike="noStrike">
                <a:solidFill>
                  <a:srgbClr val="FFFFFF"/>
                </a:solidFill>
                <a:latin typeface="Roboto Thin"/>
                <a:ea typeface="Roboto Thin"/>
                <a:cs typeface="Roboto Thin"/>
                <a:sym typeface="Roboto Thin"/>
              </a:endParaRPr>
            </a:p>
          </p:txBody>
        </p:sp>
        <p:sp>
          <p:nvSpPr>
            <p:cNvPr id="104" name="Google Shape;104;p18"/>
            <p:cNvSpPr/>
            <p:nvPr/>
          </p:nvSpPr>
          <p:spPr>
            <a:xfrm>
              <a:off x="4532834" y="2323748"/>
              <a:ext cx="2826300" cy="642300"/>
            </a:xfrm>
            <a:prstGeom prst="rect">
              <a:avLst/>
            </a:prstGeom>
            <a:noFill/>
            <a:ln>
              <a:noFill/>
            </a:ln>
          </p:spPr>
          <p:txBody>
            <a:bodyPr anchorCtr="0" anchor="ctr" bIns="91425" lIns="91425" spcFirstLastPara="1" rIns="91425" wrap="square" tIns="91425">
              <a:noAutofit/>
            </a:bodyPr>
            <a:lstStyle/>
            <a:p>
              <a:pPr indent="-304800" lvl="0" marL="457200" marR="0" rtl="0" algn="l">
                <a:lnSpc>
                  <a:spcPct val="115000"/>
                </a:lnSpc>
                <a:spcBef>
                  <a:spcPts val="0"/>
                </a:spcBef>
                <a:spcAft>
                  <a:spcPts val="0"/>
                </a:spcAft>
                <a:buClr>
                  <a:srgbClr val="073763"/>
                </a:buClr>
                <a:buSzPts val="1200"/>
                <a:buFont typeface="Questrial"/>
                <a:buChar char="●"/>
              </a:pPr>
              <a:r>
                <a:rPr b="0" i="0" lang="en" sz="1200" u="none" cap="none" strike="noStrike">
                  <a:solidFill>
                    <a:srgbClr val="073763"/>
                  </a:solidFill>
                  <a:latin typeface="Questrial"/>
                  <a:ea typeface="Questrial"/>
                  <a:cs typeface="Questrial"/>
                  <a:sym typeface="Questrial"/>
                </a:rPr>
                <a:t>Source: American Community Survey (2010)</a:t>
              </a:r>
              <a:endParaRPr b="0" i="0" sz="1200" u="none" cap="none" strike="noStrike">
                <a:solidFill>
                  <a:srgbClr val="073763"/>
                </a:solidFill>
                <a:latin typeface="Questrial"/>
                <a:ea typeface="Questrial"/>
                <a:cs typeface="Questrial"/>
                <a:sym typeface="Questrial"/>
              </a:endParaRPr>
            </a:p>
            <a:p>
              <a:pPr indent="-304800" lvl="0" marL="457200" marR="0" rtl="0" algn="l">
                <a:lnSpc>
                  <a:spcPct val="115000"/>
                </a:lnSpc>
                <a:spcBef>
                  <a:spcPts val="0"/>
                </a:spcBef>
                <a:spcAft>
                  <a:spcPts val="0"/>
                </a:spcAft>
                <a:buClr>
                  <a:srgbClr val="073763"/>
                </a:buClr>
                <a:buSzPts val="1200"/>
                <a:buFont typeface="Questrial"/>
                <a:buChar char="●"/>
              </a:pPr>
              <a:r>
                <a:rPr b="0" i="0" lang="en" sz="1200" u="none" cap="none" strike="noStrike">
                  <a:solidFill>
                    <a:srgbClr val="073763"/>
                  </a:solidFill>
                  <a:latin typeface="Questrial"/>
                  <a:ea typeface="Questrial"/>
                  <a:cs typeface="Questrial"/>
                  <a:sym typeface="Questrial"/>
                </a:rPr>
                <a:t>Metric: Reported Income in Past 12 Months</a:t>
              </a:r>
              <a:endParaRPr b="0" i="0" sz="1200" u="none" cap="none" strike="noStrike">
                <a:solidFill>
                  <a:srgbClr val="073763"/>
                </a:solidFill>
                <a:latin typeface="Questrial"/>
                <a:ea typeface="Questrial"/>
                <a:cs typeface="Questrial"/>
                <a:sym typeface="Questrial"/>
              </a:endParaRPr>
            </a:p>
            <a:p>
              <a:pPr indent="-304800" lvl="0" marL="457200" marR="0" rtl="0" algn="l">
                <a:lnSpc>
                  <a:spcPct val="115000"/>
                </a:lnSpc>
                <a:spcBef>
                  <a:spcPts val="0"/>
                </a:spcBef>
                <a:spcAft>
                  <a:spcPts val="0"/>
                </a:spcAft>
                <a:buClr>
                  <a:srgbClr val="073763"/>
                </a:buClr>
                <a:buSzPts val="1200"/>
                <a:buFont typeface="Questrial"/>
                <a:buChar char="●"/>
              </a:pPr>
              <a:r>
                <a:rPr b="0" i="0" lang="en" sz="1200" u="none" cap="none" strike="noStrike">
                  <a:solidFill>
                    <a:srgbClr val="073763"/>
                  </a:solidFill>
                  <a:latin typeface="Questrial"/>
                  <a:ea typeface="Questrial"/>
                  <a:cs typeface="Questrial"/>
                  <a:sym typeface="Questrial"/>
                </a:rPr>
                <a:t>Level: Census Tract</a:t>
              </a:r>
              <a:endParaRPr b="0" i="0" sz="1200" u="none" cap="none" strike="noStrike">
                <a:solidFill>
                  <a:srgbClr val="073763"/>
                </a:solidFill>
                <a:latin typeface="Questrial"/>
                <a:ea typeface="Questrial"/>
                <a:cs typeface="Questrial"/>
                <a:sym typeface="Questrial"/>
              </a:endParaRPr>
            </a:p>
          </p:txBody>
        </p:sp>
      </p:grpSp>
      <p:grpSp>
        <p:nvGrpSpPr>
          <p:cNvPr id="105" name="Google Shape;105;p18"/>
          <p:cNvGrpSpPr/>
          <p:nvPr/>
        </p:nvGrpSpPr>
        <p:grpSpPr>
          <a:xfrm>
            <a:off x="457240" y="1390666"/>
            <a:ext cx="8229751" cy="1131274"/>
            <a:chOff x="1593000" y="2322567"/>
            <a:chExt cx="5957975" cy="643501"/>
          </a:xfrm>
        </p:grpSpPr>
        <p:sp>
          <p:nvSpPr>
            <p:cNvPr id="106" name="Google Shape;106;p18"/>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8"/>
            <p:cNvSpPr/>
            <p:nvPr/>
          </p:nvSpPr>
          <p:spPr>
            <a:xfrm flipH="1">
              <a:off x="2283025" y="2322575"/>
              <a:ext cx="1844400" cy="6426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8"/>
            <p:cNvSpPr/>
            <p:nvPr/>
          </p:nvSpPr>
          <p:spPr>
            <a:xfrm rot="-5400000">
              <a:off x="3501574" y="1934671"/>
              <a:ext cx="643356" cy="1419149"/>
            </a:xfrm>
            <a:prstGeom prst="flowChartOffpageConnector">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8"/>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rgbClr val="FFFFFF"/>
                  </a:solidFill>
                  <a:latin typeface="Questrial"/>
                  <a:ea typeface="Questrial"/>
                  <a:cs typeface="Questrial"/>
                  <a:sym typeface="Questrial"/>
                </a:rPr>
                <a:t>311 SERVICE REQUESTS</a:t>
              </a:r>
              <a:endParaRPr b="0" i="0" sz="1400" u="none" cap="none" strike="noStrike">
                <a:solidFill>
                  <a:srgbClr val="FFFFFF"/>
                </a:solidFill>
                <a:latin typeface="Questrial"/>
                <a:ea typeface="Questrial"/>
                <a:cs typeface="Questrial"/>
                <a:sym typeface="Questrial"/>
              </a:endParaRPr>
            </a:p>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rgbClr val="FFFFFF"/>
                  </a:solidFill>
                  <a:latin typeface="Questrial"/>
                  <a:ea typeface="Questrial"/>
                  <a:cs typeface="Questrial"/>
                  <a:sym typeface="Questrial"/>
                </a:rPr>
                <a:t>(2010 - PRESENT)</a:t>
              </a:r>
              <a:endParaRPr b="0" i="0" sz="1400" u="none" cap="none" strike="noStrike">
                <a:solidFill>
                  <a:srgbClr val="FFFFFF"/>
                </a:solidFill>
                <a:latin typeface="Questrial"/>
                <a:ea typeface="Questrial"/>
                <a:cs typeface="Questrial"/>
                <a:sym typeface="Questrial"/>
              </a:endParaRPr>
            </a:p>
          </p:txBody>
        </p:sp>
        <p:sp>
          <p:nvSpPr>
            <p:cNvPr id="110" name="Google Shape;110;p18"/>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686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8"/>
            <p:cNvSpPr/>
            <p:nvPr/>
          </p:nvSpPr>
          <p:spPr>
            <a:xfrm>
              <a:off x="1593000" y="2322575"/>
              <a:ext cx="690000" cy="642600"/>
            </a:xfrm>
            <a:prstGeom prst="rect">
              <a:avLst/>
            </a:prstGeom>
            <a:solidFill>
              <a:srgbClr val="073763"/>
            </a:solidFill>
            <a:ln cap="flat" cmpd="sng" w="9525">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 sz="2600" u="none" cap="none" strike="noStrike">
                  <a:solidFill>
                    <a:srgbClr val="FFFFFF"/>
                  </a:solidFill>
                  <a:latin typeface="Roboto Thin"/>
                  <a:ea typeface="Roboto Thin"/>
                  <a:cs typeface="Roboto Thin"/>
                  <a:sym typeface="Roboto Thin"/>
                </a:rPr>
                <a:t>01</a:t>
              </a:r>
              <a:endParaRPr b="0" i="0" sz="2600" u="none" cap="none" strike="noStrike">
                <a:solidFill>
                  <a:srgbClr val="FFFFFF"/>
                </a:solidFill>
                <a:latin typeface="Maven Pro"/>
                <a:ea typeface="Maven Pro"/>
                <a:cs typeface="Maven Pro"/>
                <a:sym typeface="Maven Pro"/>
              </a:endParaRPr>
            </a:p>
          </p:txBody>
        </p:sp>
        <p:sp>
          <p:nvSpPr>
            <p:cNvPr id="112" name="Google Shape;112;p18"/>
            <p:cNvSpPr/>
            <p:nvPr/>
          </p:nvSpPr>
          <p:spPr>
            <a:xfrm>
              <a:off x="4532834" y="2323744"/>
              <a:ext cx="2826300" cy="642300"/>
            </a:xfrm>
            <a:prstGeom prst="rect">
              <a:avLst/>
            </a:prstGeom>
            <a:noFill/>
            <a:ln>
              <a:noFill/>
            </a:ln>
          </p:spPr>
          <p:txBody>
            <a:bodyPr anchorCtr="0" anchor="ctr" bIns="91425" lIns="91425" spcFirstLastPara="1" rIns="91425" wrap="square" tIns="91425">
              <a:noAutofit/>
            </a:bodyPr>
            <a:lstStyle/>
            <a:p>
              <a:pPr indent="-304800" lvl="0" marL="457200" marR="0" rtl="0" algn="l">
                <a:lnSpc>
                  <a:spcPct val="115000"/>
                </a:lnSpc>
                <a:spcBef>
                  <a:spcPts val="0"/>
                </a:spcBef>
                <a:spcAft>
                  <a:spcPts val="0"/>
                </a:spcAft>
                <a:buClr>
                  <a:srgbClr val="073763"/>
                </a:buClr>
                <a:buSzPts val="1200"/>
                <a:buFont typeface="Questrial"/>
                <a:buChar char="●"/>
              </a:pPr>
              <a:r>
                <a:rPr b="0" i="0" lang="en" sz="1200" u="none" cap="none" strike="noStrike">
                  <a:solidFill>
                    <a:srgbClr val="073763"/>
                  </a:solidFill>
                  <a:latin typeface="Questrial"/>
                  <a:ea typeface="Questrial"/>
                  <a:cs typeface="Questrial"/>
                  <a:sym typeface="Questrial"/>
                </a:rPr>
                <a:t>Source: NYC Open Data Portal</a:t>
              </a:r>
              <a:endParaRPr b="0" i="0" sz="1200" u="none" cap="none" strike="noStrike">
                <a:solidFill>
                  <a:srgbClr val="073763"/>
                </a:solidFill>
                <a:latin typeface="Questrial"/>
                <a:ea typeface="Questrial"/>
                <a:cs typeface="Questrial"/>
                <a:sym typeface="Questrial"/>
              </a:endParaRPr>
            </a:p>
            <a:p>
              <a:pPr indent="-304800" lvl="0" marL="457200" marR="0" rtl="0" algn="l">
                <a:lnSpc>
                  <a:spcPct val="115000"/>
                </a:lnSpc>
                <a:spcBef>
                  <a:spcPts val="0"/>
                </a:spcBef>
                <a:spcAft>
                  <a:spcPts val="0"/>
                </a:spcAft>
                <a:buClr>
                  <a:srgbClr val="073763"/>
                </a:buClr>
                <a:buSzPts val="1200"/>
                <a:buFont typeface="Questrial"/>
                <a:buChar char="●"/>
              </a:pPr>
              <a:r>
                <a:rPr b="0" i="0" lang="en" sz="1200" u="none" cap="none" strike="noStrike">
                  <a:solidFill>
                    <a:srgbClr val="073763"/>
                  </a:solidFill>
                  <a:latin typeface="Questrial"/>
                  <a:ea typeface="Questrial"/>
                  <a:cs typeface="Questrial"/>
                  <a:sym typeface="Questrial"/>
                </a:rPr>
                <a:t>Size: 18.7m rows</a:t>
              </a:r>
              <a:endParaRPr b="0" i="0" sz="1200" u="none" cap="none" strike="noStrike">
                <a:solidFill>
                  <a:srgbClr val="073763"/>
                </a:solidFill>
                <a:latin typeface="Questrial"/>
                <a:ea typeface="Questrial"/>
                <a:cs typeface="Questrial"/>
                <a:sym typeface="Questrial"/>
              </a:endParaRPr>
            </a:p>
            <a:p>
              <a:pPr indent="-304800" lvl="0" marL="457200" marR="0" rtl="0" algn="l">
                <a:lnSpc>
                  <a:spcPct val="115000"/>
                </a:lnSpc>
                <a:spcBef>
                  <a:spcPts val="0"/>
                </a:spcBef>
                <a:spcAft>
                  <a:spcPts val="0"/>
                </a:spcAft>
                <a:buClr>
                  <a:srgbClr val="073763"/>
                </a:buClr>
                <a:buSzPts val="1200"/>
                <a:buFont typeface="Questrial"/>
                <a:buChar char="●"/>
              </a:pPr>
              <a:r>
                <a:rPr b="0" i="0" lang="en" sz="1200" u="none" cap="none" strike="noStrike">
                  <a:solidFill>
                    <a:srgbClr val="073763"/>
                  </a:solidFill>
                  <a:latin typeface="Questrial"/>
                  <a:ea typeface="Questrial"/>
                  <a:cs typeface="Questrial"/>
                  <a:sym typeface="Questrial"/>
                </a:rPr>
                <a:t>Complaint Types: 278</a:t>
              </a:r>
              <a:endParaRPr b="0" i="0" sz="1200" u="none" cap="none" strike="noStrike">
                <a:solidFill>
                  <a:srgbClr val="073763"/>
                </a:solidFill>
                <a:latin typeface="Questrial"/>
                <a:ea typeface="Questrial"/>
                <a:cs typeface="Questrial"/>
                <a:sym typeface="Quest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457200" y="205978"/>
            <a:ext cx="8229600" cy="857250"/>
          </a:xfrm>
          <a:prstGeom prst="rect">
            <a:avLst/>
          </a:prstGeom>
          <a:solidFill>
            <a:srgbClr val="0737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400"/>
              <a:buFont typeface="Calibri"/>
              <a:buNone/>
            </a:pPr>
            <a:r>
              <a:rPr lang="en">
                <a:solidFill>
                  <a:srgbClr val="FFFFFF"/>
                </a:solidFill>
                <a:latin typeface="Questrial"/>
                <a:ea typeface="Questrial"/>
                <a:cs typeface="Questrial"/>
                <a:sym typeface="Questrial"/>
              </a:rPr>
              <a:t>Data Processing</a:t>
            </a:r>
            <a:endParaRPr i="0" sz="4400" u="none" cap="none" strike="noStrike">
              <a:solidFill>
                <a:srgbClr val="FFFFFF"/>
              </a:solidFill>
              <a:latin typeface="Questrial"/>
              <a:ea typeface="Questrial"/>
              <a:cs typeface="Questrial"/>
              <a:sym typeface="Questrial"/>
            </a:endParaRPr>
          </a:p>
        </p:txBody>
      </p:sp>
      <p:cxnSp>
        <p:nvCxnSpPr>
          <p:cNvPr id="118" name="Google Shape;118;p19"/>
          <p:cNvCxnSpPr>
            <a:stCxn id="119" idx="6"/>
            <a:endCxn id="120" idx="2"/>
          </p:cNvCxnSpPr>
          <p:nvPr/>
        </p:nvCxnSpPr>
        <p:spPr>
          <a:xfrm flipH="1">
            <a:off x="5405631" y="3341928"/>
            <a:ext cx="897000" cy="1195500"/>
          </a:xfrm>
          <a:prstGeom prst="bentConnector3">
            <a:avLst>
              <a:gd fmla="val 49995" name="adj1"/>
            </a:avLst>
          </a:prstGeom>
          <a:noFill/>
          <a:ln cap="flat" cmpd="sng" w="9525">
            <a:solidFill>
              <a:srgbClr val="C2C2C2"/>
            </a:solidFill>
            <a:prstDash val="solid"/>
            <a:round/>
            <a:headEnd len="sm" w="sm" type="none"/>
            <a:tailEnd len="sm" w="sm" type="none"/>
          </a:ln>
        </p:spPr>
      </p:cxnSp>
      <p:cxnSp>
        <p:nvCxnSpPr>
          <p:cNvPr id="121" name="Google Shape;121;p19"/>
          <p:cNvCxnSpPr>
            <a:stCxn id="119" idx="6"/>
            <a:endCxn id="122" idx="2"/>
          </p:cNvCxnSpPr>
          <p:nvPr/>
        </p:nvCxnSpPr>
        <p:spPr>
          <a:xfrm rot="10800000">
            <a:off x="5405631" y="2146428"/>
            <a:ext cx="897000" cy="1195500"/>
          </a:xfrm>
          <a:prstGeom prst="bentConnector3">
            <a:avLst>
              <a:gd fmla="val 49995" name="adj1"/>
            </a:avLst>
          </a:prstGeom>
          <a:noFill/>
          <a:ln cap="flat" cmpd="sng" w="9525">
            <a:solidFill>
              <a:srgbClr val="C2C2C2"/>
            </a:solidFill>
            <a:prstDash val="solid"/>
            <a:round/>
            <a:headEnd len="sm" w="sm" type="none"/>
            <a:tailEnd len="sm" w="sm" type="none"/>
          </a:ln>
        </p:spPr>
      </p:cxnSp>
      <p:cxnSp>
        <p:nvCxnSpPr>
          <p:cNvPr id="123" name="Google Shape;123;p19"/>
          <p:cNvCxnSpPr>
            <a:stCxn id="124" idx="3"/>
            <a:endCxn id="125" idx="2"/>
          </p:cNvCxnSpPr>
          <p:nvPr/>
        </p:nvCxnSpPr>
        <p:spPr>
          <a:xfrm rot="10800000">
            <a:off x="2924477" y="1562276"/>
            <a:ext cx="748800" cy="584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126" name="Google Shape;126;p19"/>
          <p:cNvCxnSpPr>
            <a:stCxn id="124" idx="3"/>
            <a:endCxn id="127" idx="2"/>
          </p:cNvCxnSpPr>
          <p:nvPr/>
        </p:nvCxnSpPr>
        <p:spPr>
          <a:xfrm flipH="1">
            <a:off x="2924477" y="2146376"/>
            <a:ext cx="748800" cy="565200"/>
          </a:xfrm>
          <a:prstGeom prst="bentConnector3">
            <a:avLst>
              <a:gd fmla="val 50000" name="adj1"/>
            </a:avLst>
          </a:prstGeom>
          <a:noFill/>
          <a:ln cap="flat" cmpd="sng" w="9525">
            <a:solidFill>
              <a:srgbClr val="C2C2C2"/>
            </a:solidFill>
            <a:prstDash val="solid"/>
            <a:round/>
            <a:headEnd len="sm" w="sm" type="none"/>
            <a:tailEnd len="sm" w="sm" type="none"/>
          </a:ln>
        </p:spPr>
      </p:cxnSp>
      <p:grpSp>
        <p:nvGrpSpPr>
          <p:cNvPr id="128" name="Google Shape;128;p19"/>
          <p:cNvGrpSpPr/>
          <p:nvPr/>
        </p:nvGrpSpPr>
        <p:grpSpPr>
          <a:xfrm flipH="1">
            <a:off x="679408" y="1358523"/>
            <a:ext cx="2245114" cy="407714"/>
            <a:chOff x="5592550" y="1018939"/>
            <a:chExt cx="1757703" cy="319200"/>
          </a:xfrm>
        </p:grpSpPr>
        <p:sp>
          <p:nvSpPr>
            <p:cNvPr id="129" name="Google Shape;129;p19"/>
            <p:cNvSpPr/>
            <p:nvPr/>
          </p:nvSpPr>
          <p:spPr>
            <a:xfrm>
              <a:off x="5766553" y="1018939"/>
              <a:ext cx="1583700" cy="319200"/>
            </a:xfrm>
            <a:prstGeom prst="roundRect">
              <a:avLst>
                <a:gd fmla="val 16667"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73763"/>
                  </a:solidFill>
                  <a:latin typeface="Questrial"/>
                  <a:ea typeface="Questrial"/>
                  <a:cs typeface="Questrial"/>
                  <a:sym typeface="Questrial"/>
                </a:rPr>
                <a:t>Homeless Encampment</a:t>
              </a:r>
              <a:endParaRPr b="0" i="0" sz="1400" u="none" cap="none" strike="noStrike">
                <a:solidFill>
                  <a:srgbClr val="073763"/>
                </a:solidFill>
                <a:latin typeface="Questrial"/>
                <a:ea typeface="Questrial"/>
                <a:cs typeface="Questrial"/>
                <a:sym typeface="Questrial"/>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73763"/>
                  </a:solidFill>
                  <a:latin typeface="Questrial"/>
                  <a:ea typeface="Questrial"/>
                  <a:cs typeface="Questrial"/>
                  <a:sym typeface="Questrial"/>
                </a:rPr>
                <a:t>(311)</a:t>
              </a:r>
              <a:endParaRPr b="0" i="0" sz="1400" u="none" cap="none" strike="noStrike">
                <a:solidFill>
                  <a:srgbClr val="073763"/>
                </a:solidFill>
                <a:latin typeface="Questrial"/>
                <a:ea typeface="Questrial"/>
                <a:cs typeface="Questrial"/>
                <a:sym typeface="Questrial"/>
              </a:endParaRPr>
            </a:p>
          </p:txBody>
        </p:sp>
        <p:sp>
          <p:nvSpPr>
            <p:cNvPr id="125" name="Google Shape;125;p19"/>
            <p:cNvSpPr/>
            <p:nvPr/>
          </p:nvSpPr>
          <p:spPr>
            <a:xfrm>
              <a:off x="5592550" y="1091550"/>
              <a:ext cx="174000" cy="174000"/>
            </a:xfrm>
            <a:prstGeom prst="ellipse">
              <a:avLst/>
            </a:prstGeom>
            <a:solidFill>
              <a:srgbClr val="0B539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73763"/>
                </a:solidFill>
                <a:latin typeface="Questrial"/>
                <a:ea typeface="Questrial"/>
                <a:cs typeface="Questrial"/>
                <a:sym typeface="Questrial"/>
              </a:endParaRPr>
            </a:p>
          </p:txBody>
        </p:sp>
      </p:grpSp>
      <p:grpSp>
        <p:nvGrpSpPr>
          <p:cNvPr id="130" name="Google Shape;130;p19"/>
          <p:cNvGrpSpPr/>
          <p:nvPr/>
        </p:nvGrpSpPr>
        <p:grpSpPr>
          <a:xfrm flipH="1">
            <a:off x="3673277" y="1942519"/>
            <a:ext cx="1732402" cy="407714"/>
            <a:chOff x="3650050" y="1476150"/>
            <a:chExt cx="1356300" cy="319200"/>
          </a:xfrm>
        </p:grpSpPr>
        <p:sp>
          <p:nvSpPr>
            <p:cNvPr id="124" name="Google Shape;124;p19"/>
            <p:cNvSpPr/>
            <p:nvPr/>
          </p:nvSpPr>
          <p:spPr>
            <a:xfrm>
              <a:off x="3824050" y="1476150"/>
              <a:ext cx="1182300" cy="319200"/>
            </a:xfrm>
            <a:prstGeom prst="roundRect">
              <a:avLst>
                <a:gd fmla="val 16667"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73763"/>
                  </a:solidFill>
                  <a:latin typeface="Questrial"/>
                  <a:ea typeface="Questrial"/>
                  <a:cs typeface="Questrial"/>
                  <a:sym typeface="Questrial"/>
                </a:rPr>
                <a:t>Geocoded Complaints</a:t>
              </a:r>
              <a:endParaRPr b="0" i="0" sz="1400" u="none" cap="none" strike="noStrike">
                <a:solidFill>
                  <a:srgbClr val="073763"/>
                </a:solidFill>
                <a:latin typeface="Questrial"/>
                <a:ea typeface="Questrial"/>
                <a:cs typeface="Questrial"/>
                <a:sym typeface="Questrial"/>
              </a:endParaRPr>
            </a:p>
          </p:txBody>
        </p:sp>
        <p:sp>
          <p:nvSpPr>
            <p:cNvPr id="122" name="Google Shape;122;p19"/>
            <p:cNvSpPr/>
            <p:nvPr/>
          </p:nvSpPr>
          <p:spPr>
            <a:xfrm>
              <a:off x="3650050" y="1548750"/>
              <a:ext cx="174000" cy="174000"/>
            </a:xfrm>
            <a:prstGeom prst="ellipse">
              <a:avLst/>
            </a:prstGeom>
            <a:solidFill>
              <a:srgbClr val="0B53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73763"/>
                </a:solidFill>
                <a:latin typeface="Questrial"/>
                <a:ea typeface="Questrial"/>
                <a:cs typeface="Questrial"/>
                <a:sym typeface="Questrial"/>
              </a:endParaRPr>
            </a:p>
          </p:txBody>
        </p:sp>
      </p:grpSp>
      <p:grpSp>
        <p:nvGrpSpPr>
          <p:cNvPr id="131" name="Google Shape;131;p19"/>
          <p:cNvGrpSpPr/>
          <p:nvPr/>
        </p:nvGrpSpPr>
        <p:grpSpPr>
          <a:xfrm flipH="1">
            <a:off x="6302631" y="3138063"/>
            <a:ext cx="2384142" cy="407714"/>
            <a:chOff x="1092476" y="2412144"/>
            <a:chExt cx="1866549" cy="319200"/>
          </a:xfrm>
        </p:grpSpPr>
        <p:sp>
          <p:nvSpPr>
            <p:cNvPr id="132" name="Google Shape;132;p19"/>
            <p:cNvSpPr/>
            <p:nvPr/>
          </p:nvSpPr>
          <p:spPr>
            <a:xfrm>
              <a:off x="1092476" y="2412144"/>
              <a:ext cx="1686600" cy="319200"/>
            </a:xfrm>
            <a:prstGeom prst="roundRect">
              <a:avLst>
                <a:gd fmla="val 16667" name="adj"/>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73763"/>
                  </a:solidFill>
                  <a:latin typeface="Questrial"/>
                  <a:ea typeface="Questrial"/>
                  <a:cs typeface="Questrial"/>
                  <a:sym typeface="Questrial"/>
                </a:rPr>
                <a:t>Cleaned Dataset</a:t>
              </a:r>
              <a:endParaRPr b="0" i="0" sz="1400" u="none" cap="none" strike="noStrike">
                <a:solidFill>
                  <a:srgbClr val="073763"/>
                </a:solidFill>
                <a:latin typeface="Questrial"/>
                <a:ea typeface="Questrial"/>
                <a:cs typeface="Questrial"/>
                <a:sym typeface="Questrial"/>
              </a:endParaRPr>
            </a:p>
          </p:txBody>
        </p:sp>
        <p:sp>
          <p:nvSpPr>
            <p:cNvPr id="119" name="Google Shape;119;p19"/>
            <p:cNvSpPr/>
            <p:nvPr/>
          </p:nvSpPr>
          <p:spPr>
            <a:xfrm>
              <a:off x="2785025" y="2484750"/>
              <a:ext cx="174000" cy="174000"/>
            </a:xfrm>
            <a:prstGeom prst="ellipse">
              <a:avLst/>
            </a:prstGeom>
            <a:solidFill>
              <a:srgbClr val="0B53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73763"/>
                </a:solidFill>
                <a:latin typeface="Questrial"/>
                <a:ea typeface="Questrial"/>
                <a:cs typeface="Questrial"/>
                <a:sym typeface="Questrial"/>
              </a:endParaRPr>
            </a:p>
          </p:txBody>
        </p:sp>
      </p:grpSp>
      <p:grpSp>
        <p:nvGrpSpPr>
          <p:cNvPr id="133" name="Google Shape;133;p19"/>
          <p:cNvGrpSpPr/>
          <p:nvPr/>
        </p:nvGrpSpPr>
        <p:grpSpPr>
          <a:xfrm flipH="1">
            <a:off x="3673277" y="4333624"/>
            <a:ext cx="1732402" cy="407714"/>
            <a:chOff x="3650050" y="3348150"/>
            <a:chExt cx="1356300" cy="319200"/>
          </a:xfrm>
        </p:grpSpPr>
        <p:sp>
          <p:nvSpPr>
            <p:cNvPr id="134" name="Google Shape;134;p19"/>
            <p:cNvSpPr/>
            <p:nvPr/>
          </p:nvSpPr>
          <p:spPr>
            <a:xfrm>
              <a:off x="3824050" y="3348150"/>
              <a:ext cx="1182300" cy="319200"/>
            </a:xfrm>
            <a:prstGeom prst="roundRect">
              <a:avLst>
                <a:gd fmla="val 16667" name="adj"/>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0" i="0" lang="en" sz="1400" u="none" cap="none" strike="noStrike">
                  <a:solidFill>
                    <a:srgbClr val="073763"/>
                  </a:solidFill>
                  <a:latin typeface="Questrial"/>
                  <a:ea typeface="Questrial"/>
                  <a:cs typeface="Questrial"/>
                  <a:sym typeface="Questrial"/>
                </a:rPr>
                <a:t>Income Data</a:t>
              </a:r>
              <a:endParaRPr b="0" i="0" sz="1400" u="none" cap="none" strike="noStrike">
                <a:solidFill>
                  <a:srgbClr val="073763"/>
                </a:solidFill>
                <a:latin typeface="Questrial"/>
                <a:ea typeface="Questrial"/>
                <a:cs typeface="Questrial"/>
                <a:sym typeface="Questrial"/>
              </a:endParaRPr>
            </a:p>
          </p:txBody>
        </p:sp>
        <p:sp>
          <p:nvSpPr>
            <p:cNvPr id="120" name="Google Shape;120;p19"/>
            <p:cNvSpPr/>
            <p:nvPr/>
          </p:nvSpPr>
          <p:spPr>
            <a:xfrm>
              <a:off x="3650050" y="3420750"/>
              <a:ext cx="174000" cy="174000"/>
            </a:xfrm>
            <a:prstGeom prst="ellipse">
              <a:avLst/>
            </a:prstGeom>
            <a:solidFill>
              <a:srgbClr val="0B53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73763"/>
                </a:solidFill>
                <a:latin typeface="Questrial"/>
                <a:ea typeface="Questrial"/>
                <a:cs typeface="Questrial"/>
                <a:sym typeface="Questrial"/>
              </a:endParaRPr>
            </a:p>
          </p:txBody>
        </p:sp>
      </p:grpSp>
      <p:grpSp>
        <p:nvGrpSpPr>
          <p:cNvPr id="135" name="Google Shape;135;p19"/>
          <p:cNvGrpSpPr/>
          <p:nvPr/>
        </p:nvGrpSpPr>
        <p:grpSpPr>
          <a:xfrm flipH="1">
            <a:off x="457159" y="2526486"/>
            <a:ext cx="2467365" cy="407714"/>
            <a:chOff x="5592550" y="1933339"/>
            <a:chExt cx="1931703" cy="319200"/>
          </a:xfrm>
        </p:grpSpPr>
        <p:sp>
          <p:nvSpPr>
            <p:cNvPr id="136" name="Google Shape;136;p19"/>
            <p:cNvSpPr/>
            <p:nvPr/>
          </p:nvSpPr>
          <p:spPr>
            <a:xfrm>
              <a:off x="5766553" y="1933339"/>
              <a:ext cx="1757700" cy="319200"/>
            </a:xfrm>
            <a:prstGeom prst="roundRect">
              <a:avLst>
                <a:gd fmla="val 16667"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73763"/>
                  </a:solidFill>
                  <a:latin typeface="Questrial"/>
                  <a:ea typeface="Questrial"/>
                  <a:cs typeface="Questrial"/>
                  <a:sym typeface="Questrial"/>
                </a:rPr>
                <a:t>PLUTO Census Tracts</a:t>
              </a:r>
              <a:endParaRPr b="0" i="0" sz="1400" u="none" cap="none" strike="noStrike">
                <a:solidFill>
                  <a:srgbClr val="073763"/>
                </a:solidFill>
                <a:latin typeface="Questrial"/>
                <a:ea typeface="Questrial"/>
                <a:cs typeface="Questrial"/>
                <a:sym typeface="Questrial"/>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73763"/>
                  </a:solidFill>
                  <a:latin typeface="Questrial"/>
                  <a:ea typeface="Questrial"/>
                  <a:cs typeface="Questrial"/>
                  <a:sym typeface="Questrial"/>
                </a:rPr>
                <a:t>Base Map</a:t>
              </a:r>
              <a:endParaRPr b="0" i="0" sz="1400" u="none" cap="none" strike="noStrike">
                <a:solidFill>
                  <a:srgbClr val="073763"/>
                </a:solidFill>
                <a:latin typeface="Questrial"/>
                <a:ea typeface="Questrial"/>
                <a:cs typeface="Questrial"/>
                <a:sym typeface="Questrial"/>
              </a:endParaRPr>
            </a:p>
          </p:txBody>
        </p:sp>
        <p:sp>
          <p:nvSpPr>
            <p:cNvPr id="127" name="Google Shape;127;p19"/>
            <p:cNvSpPr/>
            <p:nvPr/>
          </p:nvSpPr>
          <p:spPr>
            <a:xfrm>
              <a:off x="5592550" y="1991250"/>
              <a:ext cx="174000" cy="174000"/>
            </a:xfrm>
            <a:prstGeom prst="ellipse">
              <a:avLst/>
            </a:prstGeom>
            <a:solidFill>
              <a:srgbClr val="0B539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73763"/>
                </a:solidFill>
                <a:latin typeface="Questrial"/>
                <a:ea typeface="Questrial"/>
                <a:cs typeface="Questrial"/>
                <a:sym typeface="Quest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0"/>
          <p:cNvSpPr txBox="1"/>
          <p:nvPr>
            <p:ph type="title"/>
          </p:nvPr>
        </p:nvSpPr>
        <p:spPr>
          <a:xfrm>
            <a:off x="457200" y="205978"/>
            <a:ext cx="8229600" cy="857400"/>
          </a:xfrm>
          <a:prstGeom prst="rect">
            <a:avLst/>
          </a:prstGeom>
          <a:solidFill>
            <a:srgbClr val="0737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400"/>
              <a:buFont typeface="Calibri"/>
              <a:buNone/>
            </a:pPr>
            <a:r>
              <a:rPr lang="en">
                <a:solidFill>
                  <a:srgbClr val="FFFFFF"/>
                </a:solidFill>
                <a:latin typeface="Questrial"/>
                <a:ea typeface="Questrial"/>
                <a:cs typeface="Questrial"/>
                <a:sym typeface="Questrial"/>
              </a:rPr>
              <a:t>Public Sectors &amp; NGO</a:t>
            </a:r>
            <a:endParaRPr i="0" sz="4400" u="none" cap="none" strike="noStrike">
              <a:solidFill>
                <a:srgbClr val="FFFFFF"/>
              </a:solidFill>
              <a:latin typeface="Questrial"/>
              <a:ea typeface="Questrial"/>
              <a:cs typeface="Questrial"/>
              <a:sym typeface="Questrial"/>
            </a:endParaRPr>
          </a:p>
        </p:txBody>
      </p:sp>
      <p:sp>
        <p:nvSpPr>
          <p:cNvPr id="142" name="Google Shape;142;p20"/>
          <p:cNvSpPr txBox="1"/>
          <p:nvPr/>
        </p:nvSpPr>
        <p:spPr>
          <a:xfrm>
            <a:off x="457200" y="1436925"/>
            <a:ext cx="4114800" cy="345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lang="en">
                <a:solidFill>
                  <a:srgbClr val="073763"/>
                </a:solidFill>
                <a:latin typeface="Questrial"/>
                <a:ea typeface="Questrial"/>
                <a:cs typeface="Questrial"/>
                <a:sym typeface="Questrial"/>
              </a:rPr>
              <a:t>Department of Homeless Shelter</a:t>
            </a:r>
            <a:endParaRPr b="1">
              <a:solidFill>
                <a:srgbClr val="073763"/>
              </a:solidFill>
              <a:latin typeface="Questrial"/>
              <a:ea typeface="Questrial"/>
              <a:cs typeface="Questrial"/>
              <a:sym typeface="Questrial"/>
            </a:endParaRPr>
          </a:p>
          <a:p>
            <a:pPr indent="0" lvl="0" marL="0" marR="0" rtl="0" algn="l">
              <a:lnSpc>
                <a:spcPct val="100000"/>
              </a:lnSpc>
              <a:spcBef>
                <a:spcPts val="0"/>
              </a:spcBef>
              <a:spcAft>
                <a:spcPts val="0"/>
              </a:spcAft>
              <a:buClr>
                <a:srgbClr val="000000"/>
              </a:buClr>
              <a:buSzPts val="1400"/>
              <a:buFont typeface="Arial"/>
              <a:buNone/>
            </a:pPr>
            <a:r>
              <a:t/>
            </a:r>
            <a:endParaRPr b="1">
              <a:solidFill>
                <a:srgbClr val="073763"/>
              </a:solidFill>
              <a:latin typeface="Questrial"/>
              <a:ea typeface="Questrial"/>
              <a:cs typeface="Questrial"/>
              <a:sym typeface="Questrial"/>
            </a:endParaRPr>
          </a:p>
          <a:p>
            <a:pPr indent="0" lvl="0" marL="0" marR="0" rtl="0" algn="l">
              <a:lnSpc>
                <a:spcPct val="100000"/>
              </a:lnSpc>
              <a:spcBef>
                <a:spcPts val="0"/>
              </a:spcBef>
              <a:spcAft>
                <a:spcPts val="0"/>
              </a:spcAft>
              <a:buClr>
                <a:srgbClr val="000000"/>
              </a:buClr>
              <a:buSzPts val="1400"/>
              <a:buFont typeface="Arial"/>
              <a:buNone/>
            </a:pPr>
            <a:r>
              <a:t/>
            </a:r>
            <a:endParaRPr sz="1500">
              <a:highlight>
                <a:srgbClr val="FFFFFF"/>
              </a:highlight>
            </a:endParaRPr>
          </a:p>
          <a:p>
            <a:pPr indent="-317500" lvl="0" marL="457200" marR="0" rtl="0" algn="l">
              <a:lnSpc>
                <a:spcPct val="100000"/>
              </a:lnSpc>
              <a:spcBef>
                <a:spcPts val="0"/>
              </a:spcBef>
              <a:spcAft>
                <a:spcPts val="0"/>
              </a:spcAft>
              <a:buSzPts val="1400"/>
              <a:buAutoNum type="arabicPeriod"/>
            </a:pPr>
            <a:r>
              <a:rPr b="1" lang="en">
                <a:highlight>
                  <a:srgbClr val="FFFFFF"/>
                </a:highlight>
              </a:rPr>
              <a:t>HOME-STAT— Homeless Outreach &amp; Mobile Engagement Street Action Teams</a:t>
            </a:r>
            <a:endParaRPr b="1">
              <a:highlight>
                <a:srgbClr val="FFFFFF"/>
              </a:highlight>
            </a:endParaRPr>
          </a:p>
          <a:p>
            <a:pPr indent="-317500" lvl="0" marL="457200" rtl="0" algn="l">
              <a:spcBef>
                <a:spcPts val="0"/>
              </a:spcBef>
              <a:spcAft>
                <a:spcPts val="0"/>
              </a:spcAft>
              <a:buSzPts val="1400"/>
              <a:buAutoNum type="arabicPeriod"/>
            </a:pPr>
            <a:r>
              <a:rPr b="1" lang="en">
                <a:highlight>
                  <a:srgbClr val="FFFFFF"/>
                </a:highlight>
              </a:rPr>
              <a:t>DHS Homeless Shelter Census (each year)</a:t>
            </a:r>
            <a:endParaRPr b="1">
              <a:highlight>
                <a:srgbClr val="FFFFFF"/>
              </a:highlight>
            </a:endParaRPr>
          </a:p>
          <a:p>
            <a:pPr indent="-317500" lvl="0" marL="457200" rtl="0" algn="l">
              <a:spcBef>
                <a:spcPts val="0"/>
              </a:spcBef>
              <a:spcAft>
                <a:spcPts val="0"/>
              </a:spcAft>
              <a:buSzPts val="1400"/>
              <a:buAutoNum type="arabicPeriod"/>
            </a:pPr>
            <a:r>
              <a:rPr b="1" lang="en">
                <a:highlight>
                  <a:srgbClr val="FFFFFF"/>
                </a:highlight>
              </a:rPr>
              <a:t>Directory Of Homeless Drop- In Centers</a:t>
            </a:r>
            <a:endParaRPr b="1">
              <a:highlight>
                <a:srgbClr val="FFFFFF"/>
              </a:highlight>
            </a:endParaRPr>
          </a:p>
          <a:p>
            <a:pPr indent="0" lvl="0" marL="0" marR="0" rtl="0" algn="l">
              <a:lnSpc>
                <a:spcPct val="100000"/>
              </a:lnSpc>
              <a:spcBef>
                <a:spcPts val="0"/>
              </a:spcBef>
              <a:spcAft>
                <a:spcPts val="0"/>
              </a:spcAft>
              <a:buClr>
                <a:srgbClr val="000000"/>
              </a:buClr>
              <a:buSzPts val="1400"/>
              <a:buFont typeface="Arial"/>
              <a:buNone/>
            </a:pPr>
            <a:r>
              <a:t/>
            </a:r>
            <a:endParaRPr sz="1200">
              <a:solidFill>
                <a:srgbClr val="333333"/>
              </a:solidFill>
              <a:highlight>
                <a:srgbClr val="FFFFFF"/>
              </a:highlight>
            </a:endParaRPr>
          </a:p>
          <a:p>
            <a:pPr indent="0" lvl="0" marL="0" marR="0" rtl="0" algn="l">
              <a:lnSpc>
                <a:spcPct val="100000"/>
              </a:lnSpc>
              <a:spcBef>
                <a:spcPts val="0"/>
              </a:spcBef>
              <a:spcAft>
                <a:spcPts val="0"/>
              </a:spcAft>
              <a:buClr>
                <a:srgbClr val="000000"/>
              </a:buClr>
              <a:buSzPts val="1400"/>
              <a:buFont typeface="Arial"/>
              <a:buNone/>
            </a:pPr>
            <a:r>
              <a:t/>
            </a:r>
            <a:endParaRPr sz="1200">
              <a:solidFill>
                <a:srgbClr val="333333"/>
              </a:solidFill>
              <a:highlight>
                <a:srgbClr val="FFFFFF"/>
              </a:highlight>
            </a:endParaRPr>
          </a:p>
        </p:txBody>
      </p:sp>
      <p:sp>
        <p:nvSpPr>
          <p:cNvPr id="143" name="Google Shape;143;p20"/>
          <p:cNvSpPr txBox="1"/>
          <p:nvPr/>
        </p:nvSpPr>
        <p:spPr>
          <a:xfrm>
            <a:off x="4627925" y="1436925"/>
            <a:ext cx="4114800" cy="345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lang="en">
                <a:solidFill>
                  <a:srgbClr val="073763"/>
                </a:solidFill>
                <a:latin typeface="Questrial"/>
                <a:ea typeface="Questrial"/>
                <a:cs typeface="Questrial"/>
                <a:sym typeface="Questrial"/>
              </a:rPr>
              <a:t>NGP</a:t>
            </a:r>
            <a:endParaRPr b="1">
              <a:solidFill>
                <a:srgbClr val="073763"/>
              </a:solidFill>
              <a:latin typeface="Questrial"/>
              <a:ea typeface="Questrial"/>
              <a:cs typeface="Questrial"/>
              <a:sym typeface="Questrial"/>
            </a:endParaRPr>
          </a:p>
          <a:p>
            <a:pPr indent="0" lvl="0" marL="0" marR="0" rtl="0" algn="l">
              <a:lnSpc>
                <a:spcPct val="100000"/>
              </a:lnSpc>
              <a:spcBef>
                <a:spcPts val="0"/>
              </a:spcBef>
              <a:spcAft>
                <a:spcPts val="0"/>
              </a:spcAft>
              <a:buClr>
                <a:srgbClr val="000000"/>
              </a:buClr>
              <a:buSzPts val="1400"/>
              <a:buFont typeface="Arial"/>
              <a:buNone/>
            </a:pPr>
            <a:r>
              <a:t/>
            </a:r>
            <a:endParaRPr b="1">
              <a:solidFill>
                <a:srgbClr val="073763"/>
              </a:solidFill>
              <a:latin typeface="Questrial"/>
              <a:ea typeface="Questrial"/>
              <a:cs typeface="Questrial"/>
              <a:sym typeface="Questrial"/>
            </a:endParaRPr>
          </a:p>
          <a:p>
            <a:pPr indent="0" lvl="0" marL="0" marR="0" rtl="0" algn="l">
              <a:lnSpc>
                <a:spcPct val="100000"/>
              </a:lnSpc>
              <a:spcBef>
                <a:spcPts val="0"/>
              </a:spcBef>
              <a:spcAft>
                <a:spcPts val="0"/>
              </a:spcAft>
              <a:buClr>
                <a:srgbClr val="000000"/>
              </a:buClr>
              <a:buSzPts val="1400"/>
              <a:buFont typeface="Arial"/>
              <a:buNone/>
            </a:pPr>
            <a:r>
              <a:t/>
            </a:r>
            <a:endParaRPr sz="1500">
              <a:highlight>
                <a:srgbClr val="FFFFFF"/>
              </a:highlight>
            </a:endParaRPr>
          </a:p>
          <a:p>
            <a:pPr indent="-317500" lvl="0" marL="457200" marR="0" rtl="0" algn="l">
              <a:lnSpc>
                <a:spcPct val="100000"/>
              </a:lnSpc>
              <a:spcBef>
                <a:spcPts val="0"/>
              </a:spcBef>
              <a:spcAft>
                <a:spcPts val="0"/>
              </a:spcAft>
              <a:buSzPts val="1400"/>
              <a:buAutoNum type="arabicPeriod"/>
            </a:pPr>
            <a:r>
              <a:rPr b="1" lang="en">
                <a:highlight>
                  <a:srgbClr val="FFFFFF"/>
                </a:highlight>
              </a:rPr>
              <a:t>Coalition of Homeless in  NYC</a:t>
            </a:r>
            <a:endParaRPr b="1">
              <a:highlight>
                <a:srgbClr val="FFFFFF"/>
              </a:highlight>
            </a:endParaRPr>
          </a:p>
          <a:p>
            <a:pPr indent="-317500" lvl="0" marL="457200" marR="0" rtl="0" algn="l">
              <a:lnSpc>
                <a:spcPct val="100000"/>
              </a:lnSpc>
              <a:spcBef>
                <a:spcPts val="0"/>
              </a:spcBef>
              <a:spcAft>
                <a:spcPts val="0"/>
              </a:spcAft>
              <a:buSzPts val="1400"/>
              <a:buAutoNum type="arabicPeriod"/>
            </a:pPr>
            <a:r>
              <a:rPr b="1" lang="en">
                <a:highlight>
                  <a:srgbClr val="FFFFFF"/>
                </a:highlight>
              </a:rPr>
              <a:t>StreetSmart App</a:t>
            </a:r>
            <a:endParaRPr b="1">
              <a:highlight>
                <a:srgbClr val="FFFFFF"/>
              </a:highlight>
            </a:endParaRPr>
          </a:p>
          <a:p>
            <a:pPr indent="0" lvl="0" marL="0" marR="0" rtl="0" algn="l">
              <a:lnSpc>
                <a:spcPct val="100000"/>
              </a:lnSpc>
              <a:spcBef>
                <a:spcPts val="0"/>
              </a:spcBef>
              <a:spcAft>
                <a:spcPts val="0"/>
              </a:spcAft>
              <a:buClr>
                <a:srgbClr val="000000"/>
              </a:buClr>
              <a:buSzPts val="1400"/>
              <a:buFont typeface="Arial"/>
              <a:buNone/>
            </a:pPr>
            <a:r>
              <a:t/>
            </a:r>
            <a:endParaRPr sz="1200">
              <a:solidFill>
                <a:srgbClr val="333333"/>
              </a:solidFill>
              <a:highlight>
                <a:srgbClr val="FFFFFF"/>
              </a:highlight>
            </a:endParaRPr>
          </a:p>
          <a:p>
            <a:pPr indent="0" lvl="0" marL="0" marR="0" rtl="0" algn="l">
              <a:lnSpc>
                <a:spcPct val="100000"/>
              </a:lnSpc>
              <a:spcBef>
                <a:spcPts val="0"/>
              </a:spcBef>
              <a:spcAft>
                <a:spcPts val="0"/>
              </a:spcAft>
              <a:buClr>
                <a:srgbClr val="000000"/>
              </a:buClr>
              <a:buSzPts val="1400"/>
              <a:buFont typeface="Arial"/>
              <a:buNone/>
            </a:pPr>
            <a:r>
              <a:t/>
            </a:r>
            <a:endParaRPr sz="1200">
              <a:solidFill>
                <a:srgbClr val="333333"/>
              </a:solidFill>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pic>
        <p:nvPicPr>
          <p:cNvPr id="148" name="Google Shape;148;p21"/>
          <p:cNvPicPr preferRelativeResize="0"/>
          <p:nvPr/>
        </p:nvPicPr>
        <p:blipFill>
          <a:blip r:embed="rId3">
            <a:alphaModFix/>
          </a:blip>
          <a:stretch>
            <a:fillRect/>
          </a:stretch>
        </p:blipFill>
        <p:spPr>
          <a:xfrm>
            <a:off x="556291" y="303450"/>
            <a:ext cx="4015720" cy="2840000"/>
          </a:xfrm>
          <a:prstGeom prst="rect">
            <a:avLst/>
          </a:prstGeom>
          <a:noFill/>
          <a:ln>
            <a:noFill/>
          </a:ln>
        </p:spPr>
      </p:pic>
      <p:pic>
        <p:nvPicPr>
          <p:cNvPr id="149" name="Google Shape;149;p21"/>
          <p:cNvPicPr preferRelativeResize="0"/>
          <p:nvPr/>
        </p:nvPicPr>
        <p:blipFill>
          <a:blip r:embed="rId4">
            <a:alphaModFix/>
          </a:blip>
          <a:stretch>
            <a:fillRect/>
          </a:stretch>
        </p:blipFill>
        <p:spPr>
          <a:xfrm>
            <a:off x="4758338" y="303450"/>
            <a:ext cx="4015720" cy="2839995"/>
          </a:xfrm>
          <a:prstGeom prst="rect">
            <a:avLst/>
          </a:prstGeom>
          <a:noFill/>
          <a:ln>
            <a:noFill/>
          </a:ln>
        </p:spPr>
      </p:pic>
      <p:sp>
        <p:nvSpPr>
          <p:cNvPr id="150" name="Google Shape;150;p21"/>
          <p:cNvSpPr txBox="1"/>
          <p:nvPr/>
        </p:nvSpPr>
        <p:spPr>
          <a:xfrm>
            <a:off x="842075" y="3292450"/>
            <a:ext cx="3603600" cy="41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Summer(2011 ~ 2016, Jun., Jul., Aug.)</a:t>
            </a:r>
            <a:endParaRPr/>
          </a:p>
        </p:txBody>
      </p:sp>
      <p:sp>
        <p:nvSpPr>
          <p:cNvPr id="151" name="Google Shape;151;p21"/>
          <p:cNvSpPr txBox="1"/>
          <p:nvPr/>
        </p:nvSpPr>
        <p:spPr>
          <a:xfrm>
            <a:off x="5170450" y="3292450"/>
            <a:ext cx="3603600" cy="41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Winter</a:t>
            </a:r>
            <a:r>
              <a:rPr lang="en"/>
              <a:t>(2011 ~ 2016, Dec., Jan., Feb.)</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2"/>
          <p:cNvSpPr txBox="1"/>
          <p:nvPr>
            <p:ph type="title"/>
          </p:nvPr>
        </p:nvSpPr>
        <p:spPr>
          <a:xfrm>
            <a:off x="457200" y="2143050"/>
            <a:ext cx="8229600" cy="857400"/>
          </a:xfrm>
          <a:prstGeom prst="rect">
            <a:avLst/>
          </a:prstGeom>
          <a:solidFill>
            <a:srgbClr val="073763"/>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4400"/>
              <a:buNone/>
            </a:pPr>
            <a:r>
              <a:rPr lang="en">
                <a:solidFill>
                  <a:srgbClr val="FFFFFF"/>
                </a:solidFill>
                <a:latin typeface="Questrial"/>
                <a:ea typeface="Questrial"/>
                <a:cs typeface="Questrial"/>
                <a:sym typeface="Questrial"/>
              </a:rPr>
              <a:t>Questions?</a:t>
            </a:r>
            <a:endParaRPr>
              <a:solidFill>
                <a:srgbClr val="FFFFFF"/>
              </a:solidFill>
              <a:latin typeface="Questrial"/>
              <a:ea typeface="Questrial"/>
              <a:cs typeface="Questrial"/>
              <a:sym typeface="Quest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